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80" r:id="rId4"/>
    <p:sldId id="281" r:id="rId5"/>
    <p:sldId id="258" r:id="rId6"/>
    <p:sldId id="282" r:id="rId7"/>
    <p:sldId id="259" r:id="rId8"/>
    <p:sldId id="264" r:id="rId9"/>
    <p:sldId id="260" r:id="rId10"/>
    <p:sldId id="261" r:id="rId11"/>
    <p:sldId id="262" r:id="rId12"/>
    <p:sldId id="265" r:id="rId13"/>
    <p:sldId id="266" r:id="rId14"/>
    <p:sldId id="283" r:id="rId15"/>
    <p:sldId id="284" r:id="rId16"/>
    <p:sldId id="268" r:id="rId17"/>
    <p:sldId id="269" r:id="rId18"/>
    <p:sldId id="272" r:id="rId19"/>
    <p:sldId id="273" r:id="rId20"/>
    <p:sldId id="277" r:id="rId21"/>
    <p:sldId id="278" r:id="rId22"/>
    <p:sldId id="274" r:id="rId23"/>
    <p:sldId id="279" r:id="rId24"/>
    <p:sldId id="270" r:id="rId25"/>
    <p:sldId id="267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11"/>
    <p:restoredTop sz="94427"/>
  </p:normalViewPr>
  <p:slideViewPr>
    <p:cSldViewPr snapToGrid="0" snapToObjects="1">
      <p:cViewPr>
        <p:scale>
          <a:sx n="143" d="100"/>
          <a:sy n="143" d="100"/>
        </p:scale>
        <p:origin x="-64" y="-5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jpg>
</file>

<file path=ppt/media/image3.tiff>
</file>

<file path=ppt/media/image4.tif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e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9" name="Rectangle 8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2099733"/>
            <a:ext cx="8825658" cy="2677648"/>
          </a:xfrm>
        </p:spPr>
        <p:txBody>
          <a:bodyPr anchor="b"/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gray"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 rot="5400000">
            <a:off x="10158984" y="1792224"/>
            <a:ext cx="990599" cy="304799"/>
          </a:xfrm>
        </p:spPr>
        <p:txBody>
          <a:bodyPr anchor="t"/>
          <a:lstStyle>
            <a:lvl1pPr algn="l"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fld id="{5923F103-BC34-4FE4-A40E-EDDEECFDA5D0}" type="datetimeFigureOut">
              <a:rPr lang="en-US" dirty="0"/>
              <a:pPr/>
              <a:t>10/12/18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 rot="5400000">
            <a:off x="8951976" y="3227832"/>
            <a:ext cx="3859795" cy="304801"/>
          </a:xfrm>
        </p:spPr>
        <p:txBody>
          <a:bodyPr/>
          <a:lstStyle>
            <a:lvl1pPr>
              <a:defRPr b="0" i="0">
                <a:solidFill>
                  <a:schemeClr val="bg1"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52540" y="295729"/>
            <a:ext cx="838199" cy="767687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3" name="Rectangle 12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Freeform 5"/>
            <p:cNvSpPr/>
            <p:nvPr/>
          </p:nvSpPr>
          <p:spPr bwMode="gray">
            <a:xfrm rot="10371525">
              <a:off x="263767" y="443825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1" name="Freeform 5"/>
            <p:cNvSpPr/>
            <p:nvPr/>
          </p:nvSpPr>
          <p:spPr bwMode="gray">
            <a:xfrm rot="10800000">
              <a:off x="459506" y="321130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4969927"/>
            <a:ext cx="8825659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4" y="685800"/>
            <a:ext cx="8825659" cy="3429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536665"/>
            <a:ext cx="8825658" cy="493712"/>
          </a:xfrm>
        </p:spPr>
        <p:txBody>
          <a:bodyPr>
            <a:normAutofit/>
          </a:bodyPr>
          <a:lstStyle>
            <a:lvl1pPr marL="0" indent="0">
              <a:buNone/>
              <a:defRPr sz="12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23A1CC3-2375-41D4-9E03-427CAF2A4C1A}" type="datetimeFigureOut">
              <a:rPr lang="en-US" dirty="0"/>
              <a:t>10/12/18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4" name="Oval 13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Freeform 5"/>
            <p:cNvSpPr/>
            <p:nvPr/>
          </p:nvSpPr>
          <p:spPr bwMode="gray">
            <a:xfrm rot="21010068">
              <a:off x="8490951" y="2714874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7" name="Freeform 5"/>
            <p:cNvSpPr/>
            <p:nvPr/>
          </p:nvSpPr>
          <p:spPr bwMode="gray">
            <a:xfrm>
              <a:off x="455612" y="2801319"/>
              <a:ext cx="11277600" cy="3602637"/>
            </a:xfrm>
            <a:custGeom>
              <a:avLst/>
              <a:gdLst/>
              <a:ahLst/>
              <a:cxnLst/>
              <a:rect l="l" t="t" r="r" b="b"/>
              <a:pathLst>
                <a:path w="10000" h="7946">
                  <a:moveTo>
                    <a:pt x="0" y="0"/>
                  </a:moveTo>
                  <a:lnTo>
                    <a:pt x="0" y="7945"/>
                  </a:lnTo>
                  <a:lnTo>
                    <a:pt x="10000" y="7946"/>
                  </a:lnTo>
                  <a:lnTo>
                    <a:pt x="10000" y="4"/>
                  </a:lnTo>
                  <a:lnTo>
                    <a:pt x="10000" y="4"/>
                  </a:lnTo>
                  <a:lnTo>
                    <a:pt x="9773" y="91"/>
                  </a:lnTo>
                  <a:lnTo>
                    <a:pt x="9547" y="175"/>
                  </a:lnTo>
                  <a:lnTo>
                    <a:pt x="9320" y="256"/>
                  </a:lnTo>
                  <a:lnTo>
                    <a:pt x="9092" y="326"/>
                  </a:lnTo>
                  <a:lnTo>
                    <a:pt x="8865" y="396"/>
                  </a:lnTo>
                  <a:lnTo>
                    <a:pt x="8637" y="462"/>
                  </a:lnTo>
                  <a:lnTo>
                    <a:pt x="8412" y="518"/>
                  </a:lnTo>
                  <a:lnTo>
                    <a:pt x="8184" y="571"/>
                  </a:lnTo>
                  <a:lnTo>
                    <a:pt x="7957" y="620"/>
                  </a:lnTo>
                  <a:lnTo>
                    <a:pt x="7734" y="662"/>
                  </a:lnTo>
                  <a:lnTo>
                    <a:pt x="7508" y="704"/>
                  </a:lnTo>
                  <a:lnTo>
                    <a:pt x="7285" y="739"/>
                  </a:lnTo>
                  <a:lnTo>
                    <a:pt x="7062" y="767"/>
                  </a:lnTo>
                  <a:lnTo>
                    <a:pt x="6840" y="795"/>
                  </a:lnTo>
                  <a:lnTo>
                    <a:pt x="6620" y="819"/>
                  </a:lnTo>
                  <a:lnTo>
                    <a:pt x="6402" y="837"/>
                  </a:lnTo>
                  <a:lnTo>
                    <a:pt x="6184" y="851"/>
                  </a:lnTo>
                  <a:lnTo>
                    <a:pt x="5968" y="865"/>
                  </a:lnTo>
                  <a:lnTo>
                    <a:pt x="5755" y="872"/>
                  </a:lnTo>
                  <a:lnTo>
                    <a:pt x="5542" y="879"/>
                  </a:lnTo>
                  <a:lnTo>
                    <a:pt x="5332" y="882"/>
                  </a:lnTo>
                  <a:lnTo>
                    <a:pt x="5124" y="879"/>
                  </a:lnTo>
                  <a:lnTo>
                    <a:pt x="4918" y="879"/>
                  </a:lnTo>
                  <a:lnTo>
                    <a:pt x="4714" y="872"/>
                  </a:lnTo>
                  <a:lnTo>
                    <a:pt x="4514" y="861"/>
                  </a:lnTo>
                  <a:lnTo>
                    <a:pt x="4316" y="851"/>
                  </a:lnTo>
                  <a:lnTo>
                    <a:pt x="4122" y="840"/>
                  </a:lnTo>
                  <a:lnTo>
                    <a:pt x="3929" y="823"/>
                  </a:lnTo>
                  <a:lnTo>
                    <a:pt x="3739" y="805"/>
                  </a:lnTo>
                  <a:lnTo>
                    <a:pt x="3553" y="788"/>
                  </a:lnTo>
                  <a:lnTo>
                    <a:pt x="3190" y="742"/>
                  </a:lnTo>
                  <a:lnTo>
                    <a:pt x="2842" y="693"/>
                  </a:lnTo>
                  <a:lnTo>
                    <a:pt x="2508" y="641"/>
                  </a:lnTo>
                  <a:lnTo>
                    <a:pt x="2192" y="585"/>
                  </a:lnTo>
                  <a:lnTo>
                    <a:pt x="1890" y="525"/>
                  </a:lnTo>
                  <a:lnTo>
                    <a:pt x="1610" y="462"/>
                  </a:lnTo>
                  <a:lnTo>
                    <a:pt x="1347" y="399"/>
                  </a:lnTo>
                  <a:lnTo>
                    <a:pt x="1105" y="336"/>
                  </a:lnTo>
                  <a:lnTo>
                    <a:pt x="883" y="277"/>
                  </a:lnTo>
                  <a:lnTo>
                    <a:pt x="686" y="221"/>
                  </a:lnTo>
                  <a:lnTo>
                    <a:pt x="508" y="168"/>
                  </a:lnTo>
                  <a:lnTo>
                    <a:pt x="358" y="123"/>
                  </a:lnTo>
                  <a:lnTo>
                    <a:pt x="232" y="81"/>
                  </a:lnTo>
                  <a:lnTo>
                    <a:pt x="59" y="21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8798" y="1063417"/>
            <a:ext cx="8831816" cy="1372986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543300"/>
            <a:ext cx="8825659" cy="24765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FF16868-8199-4C2C-A5B1-63AEE139F88E}" type="datetimeFigureOut">
              <a:rPr lang="en-US" dirty="0"/>
              <a:t>10/12/18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7" name="Rectangle 1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Oval 22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Oval 23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Oval 24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Freeform 5"/>
            <p:cNvSpPr/>
            <p:nvPr/>
          </p:nvSpPr>
          <p:spPr bwMode="gray">
            <a:xfrm rot="21010068">
              <a:off x="8490951" y="41851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8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16" name="TextBox 15"/>
          <p:cNvSpPr txBox="1"/>
          <p:nvPr/>
        </p:nvSpPr>
        <p:spPr bwMode="gray">
          <a:xfrm>
            <a:off x="881566" y="607336"/>
            <a:ext cx="80191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 bwMode="gray">
          <a:xfrm>
            <a:off x="9884458" y="2613787"/>
            <a:ext cx="65276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9600" b="0" i="0" dirty="0"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  <a:cs typeface="Arial"/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81878" y="982134"/>
            <a:ext cx="8453906" cy="2696632"/>
          </a:xfrm>
        </p:spPr>
        <p:txBody>
          <a:bodyPr/>
          <a:lstStyle>
            <a:lvl1pPr>
              <a:defRPr sz="4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 bwMode="gray">
          <a:xfrm>
            <a:off x="1945945" y="3678766"/>
            <a:ext cx="773121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>
                    <a:lumMod val="60000"/>
                    <a:lumOff val="40000"/>
                  </a:schemeClr>
                </a:solidFill>
                <a:latin typeface="+mn-lt"/>
                <a:ea typeface="+mn-ea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5029199"/>
            <a:ext cx="9244897" cy="997857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9FF7F-6988-44CC-821B-644E70CD2F73}" type="datetimeFigureOut">
              <a:rPr lang="en-US" dirty="0"/>
              <a:t>10/12/18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9" name="Rectangle 18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1" name="Rectangle 10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Freeform 5"/>
            <p:cNvSpPr/>
            <p:nvPr/>
          </p:nvSpPr>
          <p:spPr bwMode="gray">
            <a:xfrm rot="21010068">
              <a:off x="8490951" y="4193583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8" name="Freeform 5"/>
            <p:cNvSpPr/>
            <p:nvPr/>
          </p:nvSpPr>
          <p:spPr bwMode="gray">
            <a:xfrm>
              <a:off x="455612" y="4241801"/>
              <a:ext cx="11277600" cy="2337161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370667"/>
            <a:ext cx="8825660" cy="1822514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5024967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C12C299-16B2-4475-990D-751901EACC14}" type="datetimeFigureOut">
              <a:rPr lang="en-US" dirty="0"/>
              <a:t>10/12/18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2"/>
            <a:ext cx="314187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54953" y="3179764"/>
            <a:ext cx="314187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2721" y="2603500"/>
            <a:ext cx="314700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12721" y="3179763"/>
            <a:ext cx="3147009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88135" y="2603501"/>
            <a:ext cx="314573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88329" y="3179762"/>
            <a:ext cx="3145536" cy="284729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440397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777240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E86839-B9D8-4651-8783-F325ECE74E65}" type="datetimeFigureOut">
              <a:rPr lang="en-US" dirty="0"/>
              <a:t>10/12/18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532844"/>
            <a:ext cx="30504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4553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54954" y="5109106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865" y="4532844"/>
            <a:ext cx="3050438" cy="576263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1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748462" y="2603500"/>
            <a:ext cx="2691243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70172" y="5109105"/>
            <a:ext cx="3050438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82775" y="4532845"/>
            <a:ext cx="30510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2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63031" y="2603500"/>
            <a:ext cx="2691242" cy="15915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82775" y="5109104"/>
            <a:ext cx="3051096" cy="91795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cxnSp>
        <p:nvCxnSpPr>
          <p:cNvPr id="43" name="Straight Connector 42"/>
          <p:cNvCxnSpPr/>
          <p:nvPr/>
        </p:nvCxnSpPr>
        <p:spPr>
          <a:xfrm>
            <a:off x="4405831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/>
          <p:cNvCxnSpPr/>
          <p:nvPr/>
        </p:nvCxnSpPr>
        <p:spPr>
          <a:xfrm>
            <a:off x="7797802" y="2569633"/>
            <a:ext cx="0" cy="3492499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484F64-32F6-45C5-931F-ADC1662401D0}" type="datetimeFigureOut">
              <a:rPr lang="en-US" dirty="0"/>
              <a:t>10/12/18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>
          <a:xfrm>
            <a:off x="561111" y="6391838"/>
            <a:ext cx="3644282" cy="3048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825659" cy="706964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2603500"/>
            <a:ext cx="8825659" cy="3416300"/>
          </a:xfrm>
        </p:spPr>
        <p:txBody>
          <a:bodyPr vert="eaVert" anchor="t" anchorCtr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95439" y="6391838"/>
            <a:ext cx="990599" cy="304799"/>
          </a:xfrm>
        </p:spPr>
        <p:txBody>
          <a:bodyPr/>
          <a:lstStyle/>
          <a:p>
            <a:fld id="{53086D93-FCAC-47E0-A2EE-787E62CA814C}" type="datetimeFigureOut">
              <a:rPr lang="en-US" dirty="0"/>
              <a:t>10/12/18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2" name="Rectangle 11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7" name="Rectangle 6"/>
            <p:cNvSpPr/>
            <p:nvPr/>
          </p:nvSpPr>
          <p:spPr bwMode="gray">
            <a:xfrm>
              <a:off x="414867" y="402165"/>
              <a:ext cx="6510866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Freeform 5"/>
            <p:cNvSpPr/>
            <p:nvPr/>
          </p:nvSpPr>
          <p:spPr bwMode="gray">
            <a:xfrm rot="5101749">
              <a:off x="6294738" y="457773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0" name="Freeform 5"/>
            <p:cNvSpPr/>
            <p:nvPr/>
          </p:nvSpPr>
          <p:spPr bwMode="gray">
            <a:xfrm rot="5400000">
              <a:off x="44492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3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585235" y="1278467"/>
            <a:ext cx="1409965" cy="4748590"/>
          </a:xfrm>
        </p:spPr>
        <p:txBody>
          <a:bodyPr vert="eaVert" anchor="b" anchorCtr="0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54954" y="1278467"/>
            <a:ext cx="6256025" cy="474859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653104" y="6391838"/>
            <a:ext cx="992135" cy="304799"/>
          </a:xfrm>
        </p:spPr>
        <p:txBody>
          <a:bodyPr/>
          <a:lstStyle/>
          <a:p>
            <a:fld id="{CDA879A6-0FD0-4734-A311-86BFCA472E6E}" type="datetimeFigureOut">
              <a:rPr lang="en-US" dirty="0"/>
              <a:t>10/12/18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54954" y="2603500"/>
            <a:ext cx="8825659" cy="34163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dirty="0"/>
              <a:t>10/12/18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0" name="Rectangle 9"/>
            <p:cNvSpPr/>
            <p:nvPr/>
          </p:nvSpPr>
          <p:spPr bwMode="gray">
            <a:xfrm>
              <a:off x="7289800" y="402165"/>
              <a:ext cx="44788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Freeform 5"/>
            <p:cNvSpPr/>
            <p:nvPr/>
          </p:nvSpPr>
          <p:spPr bwMode="gray">
            <a:xfrm rot="16200000">
              <a:off x="3787244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5922489">
              <a:off x="4698352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2677645"/>
            <a:ext cx="4351025" cy="2283824"/>
          </a:xfrm>
        </p:spPr>
        <p:txBody>
          <a:bodyPr anchor="ctr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95559" y="2677644"/>
            <a:ext cx="3757545" cy="2283824"/>
          </a:xfrm>
        </p:spPr>
        <p:txBody>
          <a:bodyPr anchor="ctr"/>
          <a:lstStyle>
            <a:lvl1pPr marL="0" indent="0" algn="l">
              <a:buNone/>
              <a:defRPr sz="2000" cap="all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dirty="0"/>
              <a:t>10/12/18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54954" y="2603500"/>
            <a:ext cx="4825158" cy="3416301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08712" y="2603500"/>
            <a:ext cx="4825159" cy="341630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dirty="0"/>
              <a:t>10/12/18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4825157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4825158" cy="2840039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08712" y="2603500"/>
            <a:ext cx="482515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179762"/>
            <a:ext cx="4825159" cy="284003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dirty="0"/>
              <a:t>10/12/18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154954" y="973668"/>
            <a:ext cx="8761413" cy="706964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dirty="0"/>
              <a:t>10/12/18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dirty="0"/>
              <a:t>10/12/18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Oval 21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5713412" y="402165"/>
              <a:ext cx="6055253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Freeform 5"/>
            <p:cNvSpPr/>
            <p:nvPr/>
          </p:nvSpPr>
          <p:spPr bwMode="gray">
            <a:xfrm rot="15922489">
              <a:off x="3140485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2229377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295400"/>
            <a:ext cx="2793158" cy="16002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81146" y="1447800"/>
            <a:ext cx="5190066" cy="45720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129280"/>
            <a:ext cx="2793158" cy="2895599"/>
          </a:xfrm>
        </p:spPr>
        <p:txBody>
          <a:bodyPr/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dirty="0"/>
              <a:t>10/12/18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14" name="Rectangle 13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2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Oval 18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Oval 19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1" name="Oval 20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1" name="Rectangle 10"/>
            <p:cNvSpPr/>
            <p:nvPr/>
          </p:nvSpPr>
          <p:spPr bwMode="gray">
            <a:xfrm>
              <a:off x="6172200" y="402165"/>
              <a:ext cx="5596465" cy="605367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Freeform 5"/>
            <p:cNvSpPr/>
            <p:nvPr/>
          </p:nvSpPr>
          <p:spPr bwMode="gray">
            <a:xfrm rot="15922489">
              <a:off x="4203594" y="1826078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2" name="Freeform 5"/>
            <p:cNvSpPr/>
            <p:nvPr/>
          </p:nvSpPr>
          <p:spPr bwMode="gray">
            <a:xfrm rot="16200000">
              <a:off x="3295432" y="2801721"/>
              <a:ext cx="6053670" cy="1254558"/>
            </a:xfrm>
            <a:custGeom>
              <a:avLst/>
              <a:gdLst/>
              <a:ahLst/>
              <a:cxnLst/>
              <a:rect l="l" t="t" r="r" b="b"/>
              <a:pathLst>
                <a:path w="10000" h="8000">
                  <a:moveTo>
                    <a:pt x="0" y="0"/>
                  </a:moveTo>
                  <a:lnTo>
                    <a:pt x="0" y="7970"/>
                  </a:lnTo>
                  <a:lnTo>
                    <a:pt x="10000" y="8000"/>
                  </a:lnTo>
                  <a:lnTo>
                    <a:pt x="10000" y="7"/>
                  </a:lnTo>
                  <a:lnTo>
                    <a:pt x="10000" y="7"/>
                  </a:lnTo>
                  <a:lnTo>
                    <a:pt x="9773" y="156"/>
                  </a:lnTo>
                  <a:lnTo>
                    <a:pt x="9547" y="298"/>
                  </a:lnTo>
                  <a:lnTo>
                    <a:pt x="9320" y="437"/>
                  </a:lnTo>
                  <a:lnTo>
                    <a:pt x="9092" y="556"/>
                  </a:lnTo>
                  <a:lnTo>
                    <a:pt x="8865" y="676"/>
                  </a:lnTo>
                  <a:lnTo>
                    <a:pt x="8637" y="788"/>
                  </a:lnTo>
                  <a:lnTo>
                    <a:pt x="8412" y="884"/>
                  </a:lnTo>
                  <a:lnTo>
                    <a:pt x="8184" y="975"/>
                  </a:lnTo>
                  <a:lnTo>
                    <a:pt x="7957" y="1058"/>
                  </a:lnTo>
                  <a:lnTo>
                    <a:pt x="7734" y="1130"/>
                  </a:lnTo>
                  <a:lnTo>
                    <a:pt x="7508" y="1202"/>
                  </a:lnTo>
                  <a:lnTo>
                    <a:pt x="7285" y="1262"/>
                  </a:lnTo>
                  <a:lnTo>
                    <a:pt x="7062" y="1309"/>
                  </a:lnTo>
                  <a:lnTo>
                    <a:pt x="6840" y="1358"/>
                  </a:lnTo>
                  <a:lnTo>
                    <a:pt x="6620" y="1399"/>
                  </a:lnTo>
                  <a:lnTo>
                    <a:pt x="6402" y="1428"/>
                  </a:lnTo>
                  <a:lnTo>
                    <a:pt x="6184" y="1453"/>
                  </a:lnTo>
                  <a:lnTo>
                    <a:pt x="5968" y="1477"/>
                  </a:lnTo>
                  <a:lnTo>
                    <a:pt x="5755" y="1488"/>
                  </a:lnTo>
                  <a:lnTo>
                    <a:pt x="5542" y="1500"/>
                  </a:lnTo>
                  <a:lnTo>
                    <a:pt x="5332" y="1506"/>
                  </a:lnTo>
                  <a:lnTo>
                    <a:pt x="5124" y="1500"/>
                  </a:lnTo>
                  <a:lnTo>
                    <a:pt x="4918" y="1500"/>
                  </a:lnTo>
                  <a:lnTo>
                    <a:pt x="4714" y="1488"/>
                  </a:lnTo>
                  <a:lnTo>
                    <a:pt x="4514" y="1470"/>
                  </a:lnTo>
                  <a:lnTo>
                    <a:pt x="4316" y="1453"/>
                  </a:lnTo>
                  <a:lnTo>
                    <a:pt x="4122" y="1434"/>
                  </a:lnTo>
                  <a:lnTo>
                    <a:pt x="3929" y="1405"/>
                  </a:lnTo>
                  <a:lnTo>
                    <a:pt x="3739" y="1374"/>
                  </a:lnTo>
                  <a:lnTo>
                    <a:pt x="3553" y="1346"/>
                  </a:lnTo>
                  <a:lnTo>
                    <a:pt x="3190" y="1267"/>
                  </a:lnTo>
                  <a:lnTo>
                    <a:pt x="2842" y="1183"/>
                  </a:lnTo>
                  <a:lnTo>
                    <a:pt x="2508" y="1095"/>
                  </a:lnTo>
                  <a:lnTo>
                    <a:pt x="2192" y="998"/>
                  </a:lnTo>
                  <a:lnTo>
                    <a:pt x="1890" y="897"/>
                  </a:lnTo>
                  <a:lnTo>
                    <a:pt x="1610" y="788"/>
                  </a:lnTo>
                  <a:lnTo>
                    <a:pt x="1347" y="681"/>
                  </a:lnTo>
                  <a:lnTo>
                    <a:pt x="1105" y="574"/>
                  </a:lnTo>
                  <a:lnTo>
                    <a:pt x="883" y="473"/>
                  </a:lnTo>
                  <a:lnTo>
                    <a:pt x="686" y="377"/>
                  </a:lnTo>
                  <a:lnTo>
                    <a:pt x="508" y="286"/>
                  </a:lnTo>
                  <a:lnTo>
                    <a:pt x="358" y="210"/>
                  </a:lnTo>
                  <a:lnTo>
                    <a:pt x="232" y="138"/>
                  </a:lnTo>
                  <a:lnTo>
                    <a:pt x="59" y="3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5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5" y="1693333"/>
            <a:ext cx="3865134" cy="1735667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547870" y="1143000"/>
            <a:ext cx="3227193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marL="0" lvl="0" indent="0" algn="ctr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 bwMode="gray">
          <a:xfrm>
            <a:off x="1154954" y="3657600"/>
            <a:ext cx="3859212" cy="1371600"/>
          </a:xfrm>
        </p:spPr>
        <p:txBody>
          <a:bodyPr>
            <a:normAutofit/>
          </a:bodyPr>
          <a:lstStyle>
            <a:lvl1pPr marL="0" indent="0">
              <a:buNone/>
              <a:defRPr sz="1400">
                <a:solidFill>
                  <a:schemeClr val="accent1">
                    <a:lumMod val="60000"/>
                    <a:lumOff val="4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dirty="0"/>
              <a:t>10/12/18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6" name="Rectangle 15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7" name="Rectangle 6"/>
            <p:cNvSpPr/>
            <p:nvPr/>
          </p:nvSpPr>
          <p:spPr>
            <a:xfrm>
              <a:off x="0" y="0"/>
              <a:ext cx="12192000" cy="6858000"/>
            </a:xfrm>
            <a:prstGeom prst="rect">
              <a:avLst/>
            </a:prstGeom>
            <a:blipFill>
              <a:blip r:embed="rId19">
                <a:duotone>
                  <a:schemeClr val="dk2">
                    <a:shade val="69000"/>
                    <a:hueMod val="91000"/>
                    <a:satMod val="164000"/>
                    <a:lumMod val="74000"/>
                  </a:schemeClr>
                  <a:schemeClr val="dk2">
                    <a:hueMod val="124000"/>
                    <a:satMod val="140000"/>
                    <a:lumMod val="142000"/>
                  </a:schemeClr>
                </a:duotone>
              </a:blip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13" name="Oval 12"/>
            <p:cNvSpPr/>
            <p:nvPr/>
          </p:nvSpPr>
          <p:spPr>
            <a:xfrm>
              <a:off x="0" y="2667000"/>
              <a:ext cx="4191000" cy="41910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1000"/>
                  </a:schemeClr>
                </a:gs>
                <a:gs pos="75000">
                  <a:schemeClr val="accent5">
                    <a:alpha val="0"/>
                  </a:schemeClr>
                </a:gs>
                <a:gs pos="36000">
                  <a:schemeClr val="accent5">
                    <a:alpha val="10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5" name="Oval 14"/>
            <p:cNvSpPr/>
            <p:nvPr/>
          </p:nvSpPr>
          <p:spPr>
            <a:xfrm>
              <a:off x="0" y="2895600"/>
              <a:ext cx="2362200" cy="2362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8000"/>
                  </a:schemeClr>
                </a:gs>
                <a:gs pos="72000">
                  <a:schemeClr val="accent5">
                    <a:alpha val="0"/>
                  </a:schemeClr>
                </a:gs>
                <a:gs pos="36000">
                  <a:schemeClr val="accent5">
                    <a:alpha val="8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8" name="Oval 17"/>
            <p:cNvSpPr/>
            <p:nvPr/>
          </p:nvSpPr>
          <p:spPr>
            <a:xfrm>
              <a:off x="8609012" y="5867400"/>
              <a:ext cx="990600" cy="9906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66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6" name="Oval 15"/>
            <p:cNvSpPr/>
            <p:nvPr/>
          </p:nvSpPr>
          <p:spPr>
            <a:xfrm>
              <a:off x="8609012" y="1676400"/>
              <a:ext cx="2819400" cy="28194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7000"/>
                  </a:schemeClr>
                </a:gs>
                <a:gs pos="69000">
                  <a:schemeClr val="accent5">
                    <a:alpha val="0"/>
                  </a:schemeClr>
                </a:gs>
                <a:gs pos="36000">
                  <a:schemeClr val="accent5">
                    <a:alpha val="6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7" name="Oval 16"/>
            <p:cNvSpPr/>
            <p:nvPr/>
          </p:nvSpPr>
          <p:spPr>
            <a:xfrm>
              <a:off x="7999412" y="8464"/>
              <a:ext cx="1600200" cy="1600200"/>
            </a:xfrm>
            <a:prstGeom prst="ellipse">
              <a:avLst/>
            </a:prstGeom>
            <a:gradFill flip="none" rotWithShape="1">
              <a:gsLst>
                <a:gs pos="0">
                  <a:schemeClr val="accent5">
                    <a:alpha val="14000"/>
                  </a:schemeClr>
                </a:gs>
                <a:gs pos="73000">
                  <a:schemeClr val="accent5">
                    <a:alpha val="0"/>
                  </a:schemeClr>
                </a:gs>
                <a:gs pos="36000">
                  <a:schemeClr val="accent5">
                    <a:alpha val="700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0" name="Freeform 5"/>
            <p:cNvSpPr/>
            <p:nvPr/>
          </p:nvSpPr>
          <p:spPr bwMode="gray">
            <a:xfrm rot="21010068">
              <a:off x="8490951" y="1797517"/>
              <a:ext cx="3299407" cy="440924"/>
            </a:xfrm>
            <a:custGeom>
              <a:avLst/>
              <a:gdLst/>
              <a:ahLst/>
              <a:cxnLst/>
              <a:rect l="l" t="t" r="r" b="b"/>
              <a:pathLst>
                <a:path w="10000" h="5291">
                  <a:moveTo>
                    <a:pt x="85" y="2532"/>
                  </a:moveTo>
                  <a:cubicBezTo>
                    <a:pt x="1736" y="3911"/>
                    <a:pt x="7524" y="5298"/>
                    <a:pt x="9958" y="5291"/>
                  </a:cubicBezTo>
                  <a:cubicBezTo>
                    <a:pt x="9989" y="1958"/>
                    <a:pt x="9969" y="3333"/>
                    <a:pt x="10000" y="0"/>
                  </a:cubicBezTo>
                  <a:lnTo>
                    <a:pt x="10000" y="0"/>
                  </a:lnTo>
                  <a:lnTo>
                    <a:pt x="9667" y="204"/>
                  </a:lnTo>
                  <a:lnTo>
                    <a:pt x="9334" y="400"/>
                  </a:lnTo>
                  <a:lnTo>
                    <a:pt x="9001" y="590"/>
                  </a:lnTo>
                  <a:lnTo>
                    <a:pt x="8667" y="753"/>
                  </a:lnTo>
                  <a:lnTo>
                    <a:pt x="8333" y="917"/>
                  </a:lnTo>
                  <a:lnTo>
                    <a:pt x="7999" y="1071"/>
                  </a:lnTo>
                  <a:lnTo>
                    <a:pt x="7669" y="1202"/>
                  </a:lnTo>
                  <a:lnTo>
                    <a:pt x="7333" y="1325"/>
                  </a:lnTo>
                  <a:lnTo>
                    <a:pt x="7000" y="1440"/>
                  </a:lnTo>
                  <a:lnTo>
                    <a:pt x="6673" y="1538"/>
                  </a:lnTo>
                  <a:lnTo>
                    <a:pt x="6340" y="1636"/>
                  </a:lnTo>
                  <a:lnTo>
                    <a:pt x="6013" y="1719"/>
                  </a:lnTo>
                  <a:lnTo>
                    <a:pt x="5686" y="1784"/>
                  </a:lnTo>
                  <a:lnTo>
                    <a:pt x="5359" y="1850"/>
                  </a:lnTo>
                  <a:lnTo>
                    <a:pt x="5036" y="1906"/>
                  </a:lnTo>
                  <a:lnTo>
                    <a:pt x="4717" y="1948"/>
                  </a:lnTo>
                  <a:lnTo>
                    <a:pt x="4396" y="1980"/>
                  </a:lnTo>
                  <a:lnTo>
                    <a:pt x="4079" y="2013"/>
                  </a:lnTo>
                  <a:lnTo>
                    <a:pt x="3766" y="2029"/>
                  </a:lnTo>
                  <a:lnTo>
                    <a:pt x="3454" y="2046"/>
                  </a:lnTo>
                  <a:lnTo>
                    <a:pt x="3145" y="2053"/>
                  </a:lnTo>
                  <a:lnTo>
                    <a:pt x="2839" y="2046"/>
                  </a:lnTo>
                  <a:lnTo>
                    <a:pt x="2537" y="2046"/>
                  </a:lnTo>
                  <a:lnTo>
                    <a:pt x="2238" y="2029"/>
                  </a:lnTo>
                  <a:lnTo>
                    <a:pt x="1943" y="2004"/>
                  </a:lnTo>
                  <a:lnTo>
                    <a:pt x="1653" y="1980"/>
                  </a:lnTo>
                  <a:lnTo>
                    <a:pt x="1368" y="1955"/>
                  </a:lnTo>
                  <a:lnTo>
                    <a:pt x="1085" y="1915"/>
                  </a:lnTo>
                  <a:lnTo>
                    <a:pt x="806" y="1873"/>
                  </a:lnTo>
                  <a:lnTo>
                    <a:pt x="533" y="1833"/>
                  </a:lnTo>
                  <a:lnTo>
                    <a:pt x="0" y="1726"/>
                  </a:lnTo>
                  <a:cubicBezTo>
                    <a:pt x="28" y="1995"/>
                    <a:pt x="57" y="2263"/>
                    <a:pt x="85" y="2532"/>
                  </a:cubicBezTo>
                  <a:close/>
                </a:path>
              </a:pathLst>
            </a:custGeom>
            <a:solidFill>
              <a:schemeClr val="bg1">
                <a:alpha val="20000"/>
              </a:schemeClr>
            </a:solidFill>
            <a:ln>
              <a:noFill/>
            </a:ln>
          </p:spPr>
        </p:sp>
        <p:sp>
          <p:nvSpPr>
            <p:cNvPr id="19" name="Freeform 5"/>
            <p:cNvSpPr/>
            <p:nvPr/>
          </p:nvSpPr>
          <p:spPr bwMode="gray">
            <a:xfrm>
              <a:off x="459506" y="1866405"/>
              <a:ext cx="11277600" cy="4533900"/>
            </a:xfrm>
            <a:custGeom>
              <a:avLst/>
              <a:gdLst/>
              <a:ahLst/>
              <a:cxnLst/>
              <a:rect l="0" t="0" r="r" b="b"/>
              <a:pathLst>
                <a:path w="7104" h="2856">
                  <a:moveTo>
                    <a:pt x="0" y="0"/>
                  </a:moveTo>
                  <a:lnTo>
                    <a:pt x="0" y="2856"/>
                  </a:lnTo>
                  <a:lnTo>
                    <a:pt x="7104" y="2856"/>
                  </a:lnTo>
                  <a:lnTo>
                    <a:pt x="7104" y="1"/>
                  </a:lnTo>
                  <a:lnTo>
                    <a:pt x="7104" y="1"/>
                  </a:lnTo>
                  <a:lnTo>
                    <a:pt x="6943" y="26"/>
                  </a:lnTo>
                  <a:lnTo>
                    <a:pt x="6782" y="50"/>
                  </a:lnTo>
                  <a:lnTo>
                    <a:pt x="6621" y="73"/>
                  </a:lnTo>
                  <a:lnTo>
                    <a:pt x="6459" y="93"/>
                  </a:lnTo>
                  <a:lnTo>
                    <a:pt x="6298" y="113"/>
                  </a:lnTo>
                  <a:lnTo>
                    <a:pt x="6136" y="132"/>
                  </a:lnTo>
                  <a:lnTo>
                    <a:pt x="5976" y="148"/>
                  </a:lnTo>
                  <a:lnTo>
                    <a:pt x="5814" y="163"/>
                  </a:lnTo>
                  <a:lnTo>
                    <a:pt x="5653" y="177"/>
                  </a:lnTo>
                  <a:lnTo>
                    <a:pt x="5494" y="189"/>
                  </a:lnTo>
                  <a:lnTo>
                    <a:pt x="5334" y="201"/>
                  </a:lnTo>
                  <a:lnTo>
                    <a:pt x="5175" y="211"/>
                  </a:lnTo>
                  <a:lnTo>
                    <a:pt x="5017" y="219"/>
                  </a:lnTo>
                  <a:lnTo>
                    <a:pt x="4859" y="227"/>
                  </a:lnTo>
                  <a:lnTo>
                    <a:pt x="4703" y="234"/>
                  </a:lnTo>
                  <a:lnTo>
                    <a:pt x="4548" y="239"/>
                  </a:lnTo>
                  <a:lnTo>
                    <a:pt x="4393" y="243"/>
                  </a:lnTo>
                  <a:lnTo>
                    <a:pt x="4240" y="247"/>
                  </a:lnTo>
                  <a:lnTo>
                    <a:pt x="4088" y="249"/>
                  </a:lnTo>
                  <a:lnTo>
                    <a:pt x="3937" y="251"/>
                  </a:lnTo>
                  <a:lnTo>
                    <a:pt x="3788" y="252"/>
                  </a:lnTo>
                  <a:lnTo>
                    <a:pt x="3640" y="251"/>
                  </a:lnTo>
                  <a:lnTo>
                    <a:pt x="3494" y="251"/>
                  </a:lnTo>
                  <a:lnTo>
                    <a:pt x="3349" y="249"/>
                  </a:lnTo>
                  <a:lnTo>
                    <a:pt x="3207" y="246"/>
                  </a:lnTo>
                  <a:lnTo>
                    <a:pt x="3066" y="243"/>
                  </a:lnTo>
                  <a:lnTo>
                    <a:pt x="2928" y="240"/>
                  </a:lnTo>
                  <a:lnTo>
                    <a:pt x="2791" y="235"/>
                  </a:lnTo>
                  <a:lnTo>
                    <a:pt x="2656" y="230"/>
                  </a:lnTo>
                  <a:lnTo>
                    <a:pt x="2524" y="225"/>
                  </a:lnTo>
                  <a:lnTo>
                    <a:pt x="2266" y="212"/>
                  </a:lnTo>
                  <a:lnTo>
                    <a:pt x="2019" y="198"/>
                  </a:lnTo>
                  <a:lnTo>
                    <a:pt x="1782" y="183"/>
                  </a:lnTo>
                  <a:lnTo>
                    <a:pt x="1557" y="167"/>
                  </a:lnTo>
                  <a:lnTo>
                    <a:pt x="1343" y="150"/>
                  </a:lnTo>
                  <a:lnTo>
                    <a:pt x="1144" y="132"/>
                  </a:lnTo>
                  <a:lnTo>
                    <a:pt x="957" y="114"/>
                  </a:lnTo>
                  <a:lnTo>
                    <a:pt x="785" y="96"/>
                  </a:lnTo>
                  <a:lnTo>
                    <a:pt x="627" y="79"/>
                  </a:lnTo>
                  <a:lnTo>
                    <a:pt x="487" y="63"/>
                  </a:lnTo>
                  <a:lnTo>
                    <a:pt x="361" y="48"/>
                  </a:lnTo>
                  <a:lnTo>
                    <a:pt x="254" y="35"/>
                  </a:lnTo>
                  <a:lnTo>
                    <a:pt x="165" y="23"/>
                  </a:lnTo>
                  <a:lnTo>
                    <a:pt x="42" y="6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  <p:sp>
          <p:nvSpPr>
            <p:cNvPr id="14" name="Freeform 5"/>
            <p:cNvSpPr>
              <a:spLocks noEditPoints="1"/>
            </p:cNvSpPr>
            <p:nvPr/>
          </p:nvSpPr>
          <p:spPr bwMode="gray">
            <a:xfrm>
              <a:off x="0" y="1587"/>
              <a:ext cx="12192000" cy="6856413"/>
            </a:xfrm>
            <a:custGeom>
              <a:avLst/>
              <a:gdLst/>
              <a:ahLst/>
              <a:cxnLst/>
              <a:rect l="0" t="0" r="r" b="b"/>
              <a:pathLst>
                <a:path w="15356" h="8638">
                  <a:moveTo>
                    <a:pt x="0" y="0"/>
                  </a:moveTo>
                  <a:lnTo>
                    <a:pt x="0" y="8638"/>
                  </a:lnTo>
                  <a:lnTo>
                    <a:pt x="15356" y="8638"/>
                  </a:lnTo>
                  <a:lnTo>
                    <a:pt x="15356" y="0"/>
                  </a:lnTo>
                  <a:lnTo>
                    <a:pt x="0" y="0"/>
                  </a:lnTo>
                  <a:close/>
                  <a:moveTo>
                    <a:pt x="14748" y="8038"/>
                  </a:moveTo>
                  <a:lnTo>
                    <a:pt x="600" y="8038"/>
                  </a:lnTo>
                  <a:lnTo>
                    <a:pt x="600" y="592"/>
                  </a:lnTo>
                  <a:lnTo>
                    <a:pt x="14748" y="592"/>
                  </a:lnTo>
                  <a:lnTo>
                    <a:pt x="14748" y="80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1154954" y="973668"/>
            <a:ext cx="8761413" cy="7069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500"/>
            <a:ext cx="8761413" cy="34163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653104" y="6391838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1" i="0">
                <a:solidFill>
                  <a:schemeClr val="accent1"/>
                </a:solidFill>
              </a:defRPr>
            </a:lvl1pPr>
          </a:lstStyle>
          <a:p>
            <a:fld id="{2BE451C3-0FF4-47C4-B829-773ADF60F88C}" type="datetimeFigureOut">
              <a:rPr lang="en-US" dirty="0"/>
              <a:t>10/12/18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61110" y="6391838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1" i="0">
                <a:solidFill>
                  <a:schemeClr val="accent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1" name="Rectangle 20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bg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73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8" r:id="rId9"/>
    <p:sldLayoutId id="2147483667" r:id="rId10"/>
    <p:sldLayoutId id="2147483661" r:id="rId11"/>
    <p:sldLayoutId id="2147483672" r:id="rId12"/>
    <p:sldLayoutId id="2147483662" r:id="rId13"/>
    <p:sldLayoutId id="2147483669" r:id="rId14"/>
    <p:sldLayoutId id="2147483670" r:id="rId15"/>
    <p:sldLayoutId id="2147483658" r:id="rId16"/>
    <p:sldLayoutId id="2147483659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b="0" i="0" kern="1200">
          <a:solidFill>
            <a:schemeClr val="bg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b="0" i="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Relationship Id="rId3" Type="http://schemas.openxmlformats.org/officeDocument/2006/relationships/hyperlink" Target="https://github.com/torvalds/linux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Data science </a:t>
            </a:r>
            <a:r>
              <a:rPr lang="mr-IN" dirty="0" smtClean="0"/>
              <a:t>–</a:t>
            </a:r>
            <a:r>
              <a:rPr lang="en-US" dirty="0" smtClean="0"/>
              <a:t> Warszawa </a:t>
            </a:r>
            <a:r>
              <a:rPr lang="en-US" dirty="0" smtClean="0"/>
              <a:t>13</a:t>
            </a:r>
            <a:r>
              <a:rPr lang="en-US" dirty="0" smtClean="0"/>
              <a:t>.10.2018</a:t>
            </a:r>
            <a:endParaRPr lang="pl-PL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Linux, Python </a:t>
            </a:r>
            <a:r>
              <a:rPr lang="en-US" dirty="0" err="1"/>
              <a:t>podstawy</a:t>
            </a:r>
            <a:r>
              <a:rPr lang="en-US" dirty="0"/>
              <a:t>, </a:t>
            </a:r>
            <a:r>
              <a:rPr lang="en-US" dirty="0" err="1"/>
              <a:t>Git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298312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Sposoby instalacji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Maszyna wirtualna</a:t>
            </a:r>
          </a:p>
          <a:p>
            <a:r>
              <a:rPr lang="pl-PL" dirty="0" smtClean="0"/>
              <a:t>W chmurze</a:t>
            </a:r>
          </a:p>
          <a:p>
            <a:r>
              <a:rPr lang="pl-PL" dirty="0" smtClean="0"/>
              <a:t>”Czysta maszyna”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6587586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VirtualBox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 smtClean="0"/>
              <a:t>Wirtalizuję</a:t>
            </a:r>
            <a:r>
              <a:rPr lang="pl-PL" dirty="0" smtClean="0"/>
              <a:t> system operacyjny</a:t>
            </a:r>
          </a:p>
          <a:p>
            <a:r>
              <a:rPr lang="pl-PL" dirty="0" smtClean="0"/>
              <a:t>Daje możliwość stworzenia całej infrastruktury</a:t>
            </a:r>
          </a:p>
          <a:p>
            <a:r>
              <a:rPr lang="pl-PL" dirty="0" smtClean="0"/>
              <a:t>Oferuje możliwość robienia kopi zapasowych oraz przywracania obrazów</a:t>
            </a:r>
            <a:endParaRPr lang="pl-PL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1083" y="3416968"/>
            <a:ext cx="2178744" cy="2943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77433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Porównanie systemów operacyjnych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2603499"/>
            <a:ext cx="2390351" cy="607999"/>
          </a:xfrm>
        </p:spPr>
        <p:txBody>
          <a:bodyPr/>
          <a:lstStyle/>
          <a:p>
            <a:pPr algn="ctr"/>
            <a:r>
              <a:rPr lang="pl-PL" dirty="0" smtClean="0"/>
              <a:t>Windows</a:t>
            </a:r>
            <a:endParaRPr lang="pl-PL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54954" y="3179762"/>
            <a:ext cx="2390351" cy="2996449"/>
          </a:xfrm>
        </p:spPr>
        <p:txBody>
          <a:bodyPr/>
          <a:lstStyle/>
          <a:p>
            <a:r>
              <a:rPr lang="pl-PL" dirty="0" smtClean="0"/>
              <a:t>Płatny,</a:t>
            </a:r>
          </a:p>
          <a:p>
            <a:r>
              <a:rPr lang="pl-PL" dirty="0" smtClean="0"/>
              <a:t>Łatwy w obsłudze,</a:t>
            </a:r>
          </a:p>
          <a:p>
            <a:r>
              <a:rPr lang="pl-PL" dirty="0" smtClean="0"/>
              <a:t>Nie zawsze oprogramowanie (</a:t>
            </a:r>
            <a:r>
              <a:rPr lang="pl-PL" dirty="0" err="1" smtClean="0"/>
              <a:t>python</a:t>
            </a:r>
            <a:r>
              <a:rPr lang="pl-PL" dirty="0" smtClean="0"/>
              <a:t>) jest tak dobrze napisane jak dla Linux</a:t>
            </a:r>
            <a:endParaRPr lang="pl-PL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 algn="ctr"/>
            <a:r>
              <a:rPr lang="pl-PL" dirty="0" smtClean="0"/>
              <a:t>Linux</a:t>
            </a:r>
            <a:endParaRPr lang="pl-PL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08712" y="3211498"/>
            <a:ext cx="4825159" cy="2840039"/>
          </a:xfrm>
        </p:spPr>
        <p:txBody>
          <a:bodyPr/>
          <a:lstStyle/>
          <a:p>
            <a:r>
              <a:rPr lang="pl-PL" dirty="0" smtClean="0"/>
              <a:t>Darmowy,</a:t>
            </a:r>
          </a:p>
          <a:p>
            <a:r>
              <a:rPr lang="pl-PL" dirty="0" smtClean="0"/>
              <a:t>Trudny w obsłudze,</a:t>
            </a:r>
          </a:p>
          <a:p>
            <a:r>
              <a:rPr lang="pl-PL" dirty="0" smtClean="0"/>
              <a:t>Typowy system w użyciu z </a:t>
            </a:r>
            <a:r>
              <a:rPr lang="pl-PL" b="1" dirty="0" err="1" smtClean="0"/>
              <a:t>pythonem</a:t>
            </a:r>
            <a:endParaRPr lang="pl-PL" b="1" dirty="0" smtClean="0"/>
          </a:p>
          <a:p>
            <a:endParaRPr lang="pl-PL" dirty="0"/>
          </a:p>
        </p:txBody>
      </p:sp>
      <p:sp>
        <p:nvSpPr>
          <p:cNvPr id="9" name="TextBox 8"/>
          <p:cNvSpPr txBox="1"/>
          <p:nvPr/>
        </p:nvSpPr>
        <p:spPr>
          <a:xfrm>
            <a:off x="3545305" y="2603498"/>
            <a:ext cx="2663407" cy="5762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l-PL" dirty="0"/>
          </a:p>
        </p:txBody>
      </p:sp>
      <p:sp>
        <p:nvSpPr>
          <p:cNvPr id="10" name="Text Placeholder 2"/>
          <p:cNvSpPr txBox="1">
            <a:spLocks/>
          </p:cNvSpPr>
          <p:nvPr/>
        </p:nvSpPr>
        <p:spPr>
          <a:xfrm>
            <a:off x="3545305" y="2587631"/>
            <a:ext cx="2390351" cy="607999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400" b="0" i="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20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8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600" b="1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pl-PL" dirty="0" smtClean="0"/>
              <a:t>Mac</a:t>
            </a:r>
            <a:endParaRPr lang="pl-PL" dirty="0"/>
          </a:p>
        </p:txBody>
      </p:sp>
      <p:sp>
        <p:nvSpPr>
          <p:cNvPr id="11" name="Content Placeholder 3"/>
          <p:cNvSpPr txBox="1">
            <a:spLocks/>
          </p:cNvSpPr>
          <p:nvPr/>
        </p:nvSpPr>
        <p:spPr>
          <a:xfrm>
            <a:off x="3545305" y="3211497"/>
            <a:ext cx="2390351" cy="29964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8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6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4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Char char=""/>
              <a:defRPr sz="1200" b="0" i="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l-PL" dirty="0" smtClean="0"/>
              <a:t>Dołączony do sprzętu,</a:t>
            </a:r>
          </a:p>
          <a:p>
            <a:r>
              <a:rPr lang="pl-PL" dirty="0" smtClean="0"/>
              <a:t>Łatwy w obsłudze,</a:t>
            </a:r>
          </a:p>
          <a:p>
            <a:r>
              <a:rPr lang="pl-PL" dirty="0" smtClean="0"/>
              <a:t>Paczki dla </a:t>
            </a:r>
            <a:r>
              <a:rPr lang="pl-PL" dirty="0" smtClean="0"/>
              <a:t>maca </a:t>
            </a:r>
            <a:r>
              <a:rPr lang="pl-PL" dirty="0" smtClean="0"/>
              <a:t>są dobrze napisane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9074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Terminal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Emuluje konsole (stary sposób komunikacji z komputerem) </a:t>
            </a:r>
            <a:r>
              <a:rPr lang="mr-IN" dirty="0" smtClean="0"/>
              <a:t>–</a:t>
            </a:r>
            <a:r>
              <a:rPr lang="pl-PL" dirty="0" smtClean="0"/>
              <a:t> nie kiedyś nie było graficznych „</a:t>
            </a:r>
            <a:r>
              <a:rPr lang="pl-PL" dirty="0" err="1" smtClean="0"/>
              <a:t>interface</a:t>
            </a:r>
            <a:r>
              <a:rPr lang="pl-PL" dirty="0" smtClean="0"/>
              <a:t>",</a:t>
            </a:r>
          </a:p>
          <a:p>
            <a:r>
              <a:rPr lang="pl-PL" dirty="0" smtClean="0"/>
              <a:t>Oczekuje na wejście (</a:t>
            </a:r>
            <a:r>
              <a:rPr lang="pl-PL" dirty="0" err="1" smtClean="0"/>
              <a:t>input</a:t>
            </a:r>
            <a:r>
              <a:rPr lang="pl-PL" dirty="0" smtClean="0"/>
              <a:t>), zwraca wyjście (</a:t>
            </a:r>
            <a:r>
              <a:rPr lang="pl-PL" dirty="0" err="1" smtClean="0"/>
              <a:t>output</a:t>
            </a:r>
            <a:r>
              <a:rPr lang="pl-PL" dirty="0" smtClean="0"/>
              <a:t>),</a:t>
            </a:r>
          </a:p>
          <a:p>
            <a:r>
              <a:rPr lang="pl-PL" dirty="0" smtClean="0"/>
              <a:t>Służy zamiast </a:t>
            </a:r>
            <a:r>
              <a:rPr lang="pl-PL" dirty="0" err="1" smtClean="0"/>
              <a:t>gui</a:t>
            </a:r>
            <a:r>
              <a:rPr lang="pl-PL" dirty="0" smtClean="0"/>
              <a:t> (</a:t>
            </a:r>
            <a:r>
              <a:rPr lang="pl-PL" dirty="0" err="1" smtClean="0"/>
              <a:t>graphical</a:t>
            </a:r>
            <a:r>
              <a:rPr lang="pl-PL" dirty="0" smtClean="0"/>
              <a:t> </a:t>
            </a:r>
            <a:r>
              <a:rPr lang="pl-PL" dirty="0" err="1" smtClean="0"/>
              <a:t>user</a:t>
            </a:r>
            <a:r>
              <a:rPr lang="pl-PL" dirty="0" smtClean="0"/>
              <a:t> </a:t>
            </a:r>
            <a:r>
              <a:rPr lang="pl-PL" dirty="0" err="1" smtClean="0"/>
              <a:t>interface</a:t>
            </a:r>
            <a:r>
              <a:rPr lang="pl-PL" dirty="0" smtClean="0"/>
              <a:t>)</a:t>
            </a:r>
          </a:p>
          <a:p>
            <a:endParaRPr lang="pl-PL" dirty="0"/>
          </a:p>
          <a:p>
            <a:endParaRPr lang="pl-PL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36420" y="4916799"/>
            <a:ext cx="3860800" cy="92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75505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Nawigowanie po systemie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 smtClean="0"/>
              <a:t>pwd</a:t>
            </a:r>
            <a:r>
              <a:rPr lang="pl-PL" dirty="0" smtClean="0"/>
              <a:t> (</a:t>
            </a:r>
            <a:r>
              <a:rPr lang="pl-PL" dirty="0" err="1" smtClean="0"/>
              <a:t>print</a:t>
            </a:r>
            <a:r>
              <a:rPr lang="pl-PL" dirty="0" smtClean="0"/>
              <a:t> </a:t>
            </a:r>
            <a:r>
              <a:rPr lang="pl-PL" dirty="0" err="1" smtClean="0"/>
              <a:t>working</a:t>
            </a:r>
            <a:r>
              <a:rPr lang="pl-PL" dirty="0" smtClean="0"/>
              <a:t> </a:t>
            </a:r>
            <a:r>
              <a:rPr lang="pl-PL" dirty="0" err="1" smtClean="0"/>
              <a:t>directory</a:t>
            </a:r>
            <a:r>
              <a:rPr lang="pl-PL" dirty="0" smtClean="0"/>
              <a:t>) </a:t>
            </a:r>
            <a:r>
              <a:rPr lang="mr-IN" dirty="0" smtClean="0"/>
              <a:t>–</a:t>
            </a:r>
            <a:r>
              <a:rPr lang="pl-PL" dirty="0" smtClean="0"/>
              <a:t> aktualna ścieżka,</a:t>
            </a:r>
          </a:p>
          <a:p>
            <a:r>
              <a:rPr lang="pl-PL" dirty="0" smtClean="0"/>
              <a:t>Cd (</a:t>
            </a:r>
            <a:r>
              <a:rPr lang="pl-PL" dirty="0" err="1" smtClean="0"/>
              <a:t>change</a:t>
            </a:r>
            <a:r>
              <a:rPr lang="pl-PL" dirty="0" smtClean="0"/>
              <a:t> </a:t>
            </a:r>
            <a:r>
              <a:rPr lang="pl-PL" dirty="0" err="1" smtClean="0"/>
              <a:t>directory</a:t>
            </a:r>
            <a:r>
              <a:rPr lang="pl-PL" dirty="0" smtClean="0"/>
              <a:t>)</a:t>
            </a:r>
          </a:p>
          <a:p>
            <a:r>
              <a:rPr lang="pl-PL" dirty="0" err="1" smtClean="0"/>
              <a:t>Ls</a:t>
            </a:r>
            <a:r>
              <a:rPr lang="pl-PL" dirty="0" smtClean="0"/>
              <a:t> (list)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896602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Operacje na plikach i katalogach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l-PL" dirty="0" err="1" smtClean="0"/>
              <a:t>touch</a:t>
            </a:r>
            <a:r>
              <a:rPr lang="pl-PL" dirty="0" smtClean="0"/>
              <a:t>,</a:t>
            </a:r>
            <a:endParaRPr lang="pl-PL" dirty="0"/>
          </a:p>
          <a:p>
            <a:r>
              <a:rPr lang="pl-PL" dirty="0" err="1"/>
              <a:t>m</a:t>
            </a:r>
            <a:r>
              <a:rPr lang="pl-PL" dirty="0" err="1" smtClean="0"/>
              <a:t>kdir</a:t>
            </a:r>
            <a:r>
              <a:rPr lang="pl-PL" dirty="0" smtClean="0"/>
              <a:t> (</a:t>
            </a:r>
            <a:r>
              <a:rPr lang="pl-PL" dirty="0" err="1" smtClean="0"/>
              <a:t>make</a:t>
            </a:r>
            <a:r>
              <a:rPr lang="pl-PL" dirty="0" smtClean="0"/>
              <a:t> </a:t>
            </a:r>
            <a:r>
              <a:rPr lang="pl-PL" dirty="0" err="1" smtClean="0"/>
              <a:t>directory</a:t>
            </a:r>
            <a:r>
              <a:rPr lang="pl-PL" dirty="0" smtClean="0"/>
              <a:t>),</a:t>
            </a:r>
          </a:p>
          <a:p>
            <a:r>
              <a:rPr lang="pl-PL" dirty="0" err="1"/>
              <a:t>c</a:t>
            </a:r>
            <a:r>
              <a:rPr lang="pl-PL" dirty="0" err="1" smtClean="0"/>
              <a:t>p</a:t>
            </a:r>
            <a:r>
              <a:rPr lang="pl-PL" dirty="0" smtClean="0"/>
              <a:t> (</a:t>
            </a:r>
            <a:r>
              <a:rPr lang="pl-PL" dirty="0" err="1" smtClean="0"/>
              <a:t>copy</a:t>
            </a:r>
            <a:r>
              <a:rPr lang="pl-PL" dirty="0" smtClean="0"/>
              <a:t>),</a:t>
            </a:r>
          </a:p>
          <a:p>
            <a:r>
              <a:rPr lang="pl-PL" dirty="0"/>
              <a:t>m</a:t>
            </a:r>
            <a:r>
              <a:rPr lang="pl-PL" dirty="0" smtClean="0"/>
              <a:t>v (</a:t>
            </a:r>
            <a:r>
              <a:rPr lang="pl-PL" dirty="0" err="1" smtClean="0"/>
              <a:t>move</a:t>
            </a:r>
            <a:r>
              <a:rPr lang="pl-PL" dirty="0" smtClean="0"/>
              <a:t>),</a:t>
            </a:r>
          </a:p>
          <a:p>
            <a:r>
              <a:rPr lang="pl-PL" dirty="0" err="1"/>
              <a:t>r</a:t>
            </a:r>
            <a:r>
              <a:rPr lang="pl-PL" dirty="0" err="1" smtClean="0"/>
              <a:t>m</a:t>
            </a:r>
            <a:r>
              <a:rPr lang="pl-PL" dirty="0" smtClean="0"/>
              <a:t> (</a:t>
            </a:r>
            <a:r>
              <a:rPr lang="pl-PL" dirty="0" err="1" smtClean="0"/>
              <a:t>remove</a:t>
            </a:r>
            <a:r>
              <a:rPr lang="pl-PL" dirty="0" smtClean="0"/>
              <a:t>) / </a:t>
            </a:r>
            <a:r>
              <a:rPr lang="pl-PL" dirty="0" err="1" smtClean="0"/>
              <a:t>rmdir</a:t>
            </a:r>
            <a:endParaRPr lang="pl-PL" dirty="0" smtClean="0"/>
          </a:p>
          <a:p>
            <a:r>
              <a:rPr lang="pl-PL" dirty="0" err="1"/>
              <a:t>l</a:t>
            </a:r>
            <a:r>
              <a:rPr lang="pl-PL" dirty="0" err="1" smtClean="0"/>
              <a:t>s</a:t>
            </a:r>
            <a:endParaRPr lang="pl-PL" dirty="0" smtClean="0"/>
          </a:p>
          <a:p>
            <a:r>
              <a:rPr lang="pl-PL" dirty="0" err="1" smtClean="0"/>
              <a:t>cat</a:t>
            </a:r>
            <a:endParaRPr lang="pl-PL" dirty="0" smtClean="0"/>
          </a:p>
          <a:p>
            <a:r>
              <a:rPr lang="pl-PL" dirty="0" err="1" smtClean="0"/>
              <a:t>wc</a:t>
            </a:r>
            <a:r>
              <a:rPr lang="pl-PL" dirty="0" smtClean="0"/>
              <a:t> (</a:t>
            </a:r>
            <a:r>
              <a:rPr lang="pl-PL" dirty="0" err="1" smtClean="0"/>
              <a:t>word</a:t>
            </a:r>
            <a:r>
              <a:rPr lang="pl-PL" dirty="0" smtClean="0"/>
              <a:t> </a:t>
            </a:r>
            <a:r>
              <a:rPr lang="pl-PL" dirty="0" err="1" smtClean="0"/>
              <a:t>count</a:t>
            </a:r>
            <a:r>
              <a:rPr lang="pl-PL" dirty="0" smtClean="0"/>
              <a:t>)</a:t>
            </a:r>
          </a:p>
          <a:p>
            <a:r>
              <a:rPr lang="pl-PL" dirty="0" err="1"/>
              <a:t>h</a:t>
            </a:r>
            <a:r>
              <a:rPr lang="pl-PL" dirty="0" err="1" smtClean="0"/>
              <a:t>ead</a:t>
            </a:r>
            <a:r>
              <a:rPr lang="pl-PL" dirty="0" smtClean="0"/>
              <a:t> / </a:t>
            </a:r>
            <a:r>
              <a:rPr lang="pl-PL" dirty="0" err="1" smtClean="0"/>
              <a:t>tail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1976941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Przydatne komendy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clear – </a:t>
            </a:r>
            <a:r>
              <a:rPr lang="en-US" dirty="0" err="1"/>
              <a:t>czyści</a:t>
            </a:r>
            <a:r>
              <a:rPr lang="en-US" dirty="0"/>
              <a:t> </a:t>
            </a:r>
            <a:r>
              <a:rPr lang="en-US" dirty="0" err="1" smtClean="0"/>
              <a:t>ekran</a:t>
            </a:r>
            <a:r>
              <a:rPr lang="en-US" dirty="0"/>
              <a:t>,</a:t>
            </a:r>
            <a:endParaRPr lang="en-US" dirty="0" smtClean="0"/>
          </a:p>
          <a:p>
            <a:r>
              <a:rPr lang="en-US" b="1" dirty="0"/>
              <a:t>r</a:t>
            </a:r>
            <a:r>
              <a:rPr lang="en-US" b="1" dirty="0" smtClean="0"/>
              <a:t>eset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resetuje</a:t>
            </a:r>
            <a:r>
              <a:rPr lang="en-US" dirty="0" smtClean="0"/>
              <a:t> </a:t>
            </a:r>
            <a:r>
              <a:rPr lang="en-US" dirty="0" smtClean="0"/>
              <a:t>terminal,</a:t>
            </a:r>
            <a:endParaRPr lang="en-US" dirty="0"/>
          </a:p>
          <a:p>
            <a:r>
              <a:rPr lang="en-US" dirty="0"/>
              <a:t>man – </a:t>
            </a:r>
            <a:r>
              <a:rPr lang="en-US" dirty="0" err="1"/>
              <a:t>podręcznik</a:t>
            </a:r>
            <a:r>
              <a:rPr lang="en-US" dirty="0"/>
              <a:t> </a:t>
            </a:r>
            <a:r>
              <a:rPr lang="en-US" dirty="0" err="1" smtClean="0"/>
              <a:t>systemowy</a:t>
            </a:r>
            <a:r>
              <a:rPr lang="en-US" dirty="0"/>
              <a:t>,</a:t>
            </a:r>
            <a:endParaRPr lang="en-US" dirty="0"/>
          </a:p>
          <a:p>
            <a:r>
              <a:rPr lang="en-US" dirty="0" err="1"/>
              <a:t>df</a:t>
            </a:r>
            <a:r>
              <a:rPr lang="en-US" dirty="0"/>
              <a:t> – </a:t>
            </a:r>
            <a:r>
              <a:rPr lang="en-US" dirty="0" err="1"/>
              <a:t>sprawdzenie</a:t>
            </a:r>
            <a:r>
              <a:rPr lang="en-US" dirty="0"/>
              <a:t> </a:t>
            </a:r>
            <a:r>
              <a:rPr lang="en-US" dirty="0" err="1"/>
              <a:t>ilości</a:t>
            </a:r>
            <a:r>
              <a:rPr lang="en-US" dirty="0"/>
              <a:t> </a:t>
            </a:r>
            <a:r>
              <a:rPr lang="en-US" dirty="0" err="1"/>
              <a:t>miejsca</a:t>
            </a:r>
            <a:r>
              <a:rPr lang="en-US" dirty="0"/>
              <a:t> </a:t>
            </a:r>
            <a:r>
              <a:rPr lang="en-US" dirty="0" err="1"/>
              <a:t>na</a:t>
            </a:r>
            <a:r>
              <a:rPr lang="en-US" dirty="0"/>
              <a:t> </a:t>
            </a:r>
            <a:r>
              <a:rPr lang="en-US" dirty="0" err="1" smtClean="0"/>
              <a:t>dysku</a:t>
            </a:r>
            <a:r>
              <a:rPr lang="en-US" dirty="0"/>
              <a:t>,</a:t>
            </a:r>
            <a:endParaRPr lang="en-US" dirty="0" smtClean="0"/>
          </a:p>
          <a:p>
            <a:r>
              <a:rPr lang="en-US" dirty="0" err="1"/>
              <a:t>e</a:t>
            </a:r>
            <a:r>
              <a:rPr lang="en-US" dirty="0" err="1" smtClean="0"/>
              <a:t>nv</a:t>
            </a:r>
            <a:r>
              <a:rPr lang="en-US" dirty="0" smtClean="0"/>
              <a:t> </a:t>
            </a:r>
            <a:r>
              <a:rPr lang="mr-IN" dirty="0" smtClean="0"/>
              <a:t>–</a:t>
            </a:r>
            <a:r>
              <a:rPr lang="en-US" dirty="0" smtClean="0"/>
              <a:t> </a:t>
            </a:r>
            <a:r>
              <a:rPr lang="en-US" dirty="0" err="1" smtClean="0"/>
              <a:t>odczytanie</a:t>
            </a:r>
            <a:r>
              <a:rPr lang="en-US" dirty="0" smtClean="0"/>
              <a:t> </a:t>
            </a:r>
            <a:r>
              <a:rPr lang="en-US" dirty="0" err="1" smtClean="0"/>
              <a:t>wszystkich</a:t>
            </a:r>
            <a:r>
              <a:rPr lang="en-US" dirty="0" smtClean="0"/>
              <a:t> </a:t>
            </a:r>
            <a:r>
              <a:rPr lang="en-US" dirty="0" err="1" smtClean="0"/>
              <a:t>zmiennych</a:t>
            </a:r>
            <a:r>
              <a:rPr lang="en-US" dirty="0" smtClean="0"/>
              <a:t> </a:t>
            </a:r>
            <a:r>
              <a:rPr lang="en-US" dirty="0" err="1" smtClean="0"/>
              <a:t>środowiskowych</a:t>
            </a:r>
            <a:r>
              <a:rPr lang="en-US" dirty="0" smtClean="0"/>
              <a:t>,</a:t>
            </a:r>
            <a:endParaRPr lang="en-US" dirty="0"/>
          </a:p>
          <a:p>
            <a:r>
              <a:rPr lang="en-US" dirty="0" smtClean="0"/>
              <a:t>echo </a:t>
            </a:r>
            <a:r>
              <a:rPr lang="mr-IN" dirty="0" smtClean="0"/>
              <a:t>–</a:t>
            </a:r>
            <a:r>
              <a:rPr lang="en-US" dirty="0" smtClean="0"/>
              <a:t> np. echo ${PWD}, echo ${USER}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01104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Przydatne komendy</a:t>
            </a:r>
            <a:r>
              <a:rPr lang="pl-PL" dirty="0" smtClean="0"/>
              <a:t>*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smtClean="0"/>
              <a:t>[</a:t>
            </a:r>
            <a:r>
              <a:rPr lang="pl-PL" dirty="0" err="1" smtClean="0"/>
              <a:t>command</a:t>
            </a:r>
            <a:r>
              <a:rPr lang="pl-PL" dirty="0" smtClean="0"/>
              <a:t>] </a:t>
            </a:r>
            <a:r>
              <a:rPr lang="mr-IN" dirty="0" smtClean="0"/>
              <a:t>–</a:t>
            </a:r>
            <a:r>
              <a:rPr lang="pl-PL" dirty="0" err="1" smtClean="0"/>
              <a:t>help</a:t>
            </a:r>
            <a:r>
              <a:rPr lang="pl-PL" dirty="0" smtClean="0"/>
              <a:t> np</a:t>
            </a:r>
            <a:r>
              <a:rPr lang="pl-PL" dirty="0"/>
              <a:t>. </a:t>
            </a:r>
            <a:r>
              <a:rPr lang="pl-PL" dirty="0" err="1" smtClean="0"/>
              <a:t>apt-get</a:t>
            </a:r>
            <a:r>
              <a:rPr lang="pl-PL" dirty="0" smtClean="0"/>
              <a:t> --</a:t>
            </a:r>
            <a:r>
              <a:rPr lang="pl-PL" dirty="0" err="1" smtClean="0"/>
              <a:t>help</a:t>
            </a:r>
            <a:endParaRPr lang="pl-PL" dirty="0" smtClean="0"/>
          </a:p>
          <a:p>
            <a:r>
              <a:rPr lang="pl-PL" dirty="0" err="1" smtClean="0"/>
              <a:t>apt-get</a:t>
            </a:r>
            <a:r>
              <a:rPr lang="pl-PL" dirty="0" smtClean="0"/>
              <a:t> </a:t>
            </a:r>
            <a:r>
              <a:rPr lang="pl-PL" dirty="0" err="1" smtClean="0"/>
              <a:t>install</a:t>
            </a:r>
            <a:endParaRPr lang="pl-PL" dirty="0" smtClean="0"/>
          </a:p>
          <a:p>
            <a:r>
              <a:rPr lang="pl-PL" dirty="0" err="1"/>
              <a:t>a</a:t>
            </a:r>
            <a:r>
              <a:rPr lang="pl-PL" dirty="0" err="1" smtClean="0"/>
              <a:t>pt-get</a:t>
            </a:r>
            <a:r>
              <a:rPr lang="pl-PL" dirty="0" smtClean="0"/>
              <a:t> </a:t>
            </a:r>
            <a:r>
              <a:rPr lang="pl-PL" dirty="0" err="1" smtClean="0"/>
              <a:t>search</a:t>
            </a:r>
            <a:endParaRPr lang="pl-PL" dirty="0" smtClean="0"/>
          </a:p>
          <a:p>
            <a:r>
              <a:rPr lang="pl-PL" dirty="0" err="1" smtClean="0"/>
              <a:t>whoami</a:t>
            </a:r>
            <a:r>
              <a:rPr lang="pl-PL" dirty="0" smtClean="0"/>
              <a:t> / w / </a:t>
            </a:r>
            <a:r>
              <a:rPr lang="pl-PL" dirty="0" err="1" smtClean="0"/>
              <a:t>who</a:t>
            </a:r>
            <a:endParaRPr lang="pl-PL" dirty="0" smtClean="0"/>
          </a:p>
          <a:p>
            <a:r>
              <a:rPr lang="pl-PL" dirty="0" err="1" smtClean="0"/>
              <a:t>su</a:t>
            </a:r>
            <a:r>
              <a:rPr lang="pl-PL" dirty="0" smtClean="0"/>
              <a:t> </a:t>
            </a:r>
            <a:r>
              <a:rPr lang="mr-IN" dirty="0" smtClean="0"/>
              <a:t>–</a:t>
            </a:r>
            <a:r>
              <a:rPr lang="pl-PL" dirty="0" smtClean="0"/>
              <a:t> </a:t>
            </a:r>
          </a:p>
          <a:p>
            <a:r>
              <a:rPr lang="pl-PL" dirty="0" err="1" smtClean="0"/>
              <a:t>Sudo</a:t>
            </a:r>
            <a:endParaRPr lang="pl-PL" dirty="0" smtClean="0"/>
          </a:p>
          <a:p>
            <a:r>
              <a:rPr lang="pl-PL" dirty="0" err="1"/>
              <a:t>p</a:t>
            </a:r>
            <a:r>
              <a:rPr lang="pl-PL" dirty="0" err="1" smtClean="0"/>
              <a:t>s</a:t>
            </a:r>
            <a:r>
              <a:rPr lang="pl-PL" dirty="0" smtClean="0"/>
              <a:t> </a:t>
            </a:r>
            <a:r>
              <a:rPr lang="pl-PL" dirty="0" err="1" smtClean="0"/>
              <a:t>aux</a:t>
            </a:r>
            <a:endParaRPr lang="pl-PL" dirty="0" smtClean="0"/>
          </a:p>
          <a:p>
            <a:r>
              <a:rPr lang="pl-PL" dirty="0" err="1" smtClean="0"/>
              <a:t>kill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934322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Zmienne środowiskowe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Służą do zapisywania informacji do której można się odnieść między aplikacjami</a:t>
            </a:r>
          </a:p>
          <a:p>
            <a:r>
              <a:rPr lang="pl-PL" dirty="0" smtClean="0"/>
              <a:t>Sprawdźmy:</a:t>
            </a:r>
          </a:p>
          <a:p>
            <a:pPr marL="800100" lvl="1" indent="-342900">
              <a:buFont typeface="+mj-lt"/>
              <a:buAutoNum type="arabicPeriod"/>
            </a:pPr>
            <a:r>
              <a:rPr lang="pl-PL" dirty="0" err="1" smtClean="0"/>
              <a:t>env</a:t>
            </a:r>
            <a:r>
              <a:rPr lang="pl-PL" dirty="0" smtClean="0"/>
              <a:t> | </a:t>
            </a:r>
            <a:r>
              <a:rPr lang="pl-PL" dirty="0" err="1" smtClean="0"/>
              <a:t>grep</a:t>
            </a:r>
            <a:r>
              <a:rPr lang="pl-PL" dirty="0" smtClean="0"/>
              <a:t> </a:t>
            </a:r>
            <a:r>
              <a:rPr lang="mr-IN" dirty="0" smtClean="0"/>
              <a:t>–</a:t>
            </a:r>
            <a:r>
              <a:rPr lang="pl-PL" dirty="0" smtClean="0"/>
              <a:t>i </a:t>
            </a:r>
            <a:r>
              <a:rPr lang="pl-PL" dirty="0" err="1" smtClean="0"/>
              <a:t>pwd</a:t>
            </a:r>
            <a:endParaRPr lang="pl-PL" dirty="0" smtClean="0"/>
          </a:p>
          <a:p>
            <a:pPr marL="800100" lvl="1" indent="-342900">
              <a:buFont typeface="+mj-lt"/>
              <a:buAutoNum type="arabicPeriod"/>
            </a:pPr>
            <a:r>
              <a:rPr lang="pl-PL" dirty="0" err="1" smtClean="0"/>
              <a:t>Zmienmy</a:t>
            </a:r>
            <a:r>
              <a:rPr lang="pl-PL" dirty="0" smtClean="0"/>
              <a:t> </a:t>
            </a:r>
            <a:r>
              <a:rPr lang="pl-PL" dirty="0" err="1" smtClean="0"/>
              <a:t>polozenie</a:t>
            </a:r>
            <a:r>
              <a:rPr lang="pl-PL" dirty="0" smtClean="0"/>
              <a:t>:</a:t>
            </a:r>
            <a:br>
              <a:rPr lang="pl-PL" dirty="0" smtClean="0"/>
            </a:br>
            <a:r>
              <a:rPr lang="pl-PL" dirty="0" smtClean="0"/>
              <a:t>cd /</a:t>
            </a:r>
            <a:r>
              <a:rPr lang="pl-PL" dirty="0" err="1" smtClean="0"/>
              <a:t>tmp</a:t>
            </a:r>
            <a:endParaRPr lang="pl-PL" dirty="0" smtClean="0"/>
          </a:p>
          <a:p>
            <a:pPr marL="800100" lvl="1" indent="-342900">
              <a:buFont typeface="+mj-lt"/>
              <a:buAutoNum type="arabicPeriod"/>
            </a:pPr>
            <a:r>
              <a:rPr lang="pl-PL" dirty="0" err="1" smtClean="0"/>
              <a:t>Sprawdzmy</a:t>
            </a:r>
            <a:r>
              <a:rPr lang="pl-PL" dirty="0" smtClean="0"/>
              <a:t> </a:t>
            </a:r>
            <a:r>
              <a:rPr lang="pl-PL" dirty="0" err="1" smtClean="0"/>
              <a:t>env</a:t>
            </a:r>
            <a:r>
              <a:rPr lang="pl-PL" dirty="0" smtClean="0"/>
              <a:t> </a:t>
            </a:r>
            <a:r>
              <a:rPr lang="pl-PL" dirty="0" err="1" smtClean="0"/>
              <a:t>porownajmy</a:t>
            </a:r>
            <a:r>
              <a:rPr lang="pl-PL" dirty="0" smtClean="0"/>
              <a:t> zmienne </a:t>
            </a:r>
            <a:r>
              <a:rPr lang="pl-PL" dirty="0" err="1" smtClean="0"/>
              <a:t>srodowiskowe</a:t>
            </a:r>
            <a:endParaRPr lang="pl-PL" dirty="0" smtClean="0"/>
          </a:p>
          <a:p>
            <a:pPr indent="-285750"/>
            <a:r>
              <a:rPr lang="pl-PL" dirty="0" smtClean="0"/>
              <a:t>Trzeba na nie uważać </a:t>
            </a:r>
            <a:r>
              <a:rPr lang="pl-PL" dirty="0" smtClean="0">
                <a:sym typeface="Wingdings"/>
              </a:rPr>
              <a:t></a:t>
            </a:r>
            <a:endParaRPr lang="pl-PL" dirty="0" smtClean="0"/>
          </a:p>
        </p:txBody>
      </p:sp>
    </p:spTree>
    <p:extLst>
      <p:ext uri="{BB962C8B-B14F-4D97-AF65-F5344CB8AC3E}">
        <p14:creationId xmlns:p14="http://schemas.microsoft.com/office/powerpoint/2010/main" val="9958405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Skróty klawiszowe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l-PL" dirty="0" err="1" smtClean="0"/>
              <a:t>Tab</a:t>
            </a:r>
            <a:endParaRPr lang="pl-PL" dirty="0" smtClean="0"/>
          </a:p>
          <a:p>
            <a:r>
              <a:rPr lang="pl-PL" dirty="0" err="1" smtClean="0"/>
              <a:t>Ctrl</a:t>
            </a:r>
            <a:r>
              <a:rPr lang="pl-PL" dirty="0" smtClean="0"/>
              <a:t>-r</a:t>
            </a:r>
          </a:p>
          <a:p>
            <a:r>
              <a:rPr lang="pl-PL" dirty="0" err="1" smtClean="0"/>
              <a:t>Ctrl</a:t>
            </a:r>
            <a:r>
              <a:rPr lang="pl-PL" dirty="0" smtClean="0"/>
              <a:t>-e</a:t>
            </a:r>
          </a:p>
          <a:p>
            <a:r>
              <a:rPr lang="pl-PL" dirty="0" err="1" smtClean="0"/>
              <a:t>Ctrl</a:t>
            </a:r>
            <a:r>
              <a:rPr lang="pl-PL" dirty="0" smtClean="0"/>
              <a:t>-a</a:t>
            </a:r>
          </a:p>
          <a:p>
            <a:r>
              <a:rPr lang="pl-PL" dirty="0" err="1" smtClean="0"/>
              <a:t>Ctrl</a:t>
            </a:r>
            <a:r>
              <a:rPr lang="pl-PL" dirty="0" smtClean="0"/>
              <a:t>-c</a:t>
            </a:r>
          </a:p>
          <a:p>
            <a:r>
              <a:rPr lang="pl-PL" dirty="0" err="1" smtClean="0"/>
              <a:t>Ctrl</a:t>
            </a:r>
            <a:r>
              <a:rPr lang="pl-PL" dirty="0" smtClean="0"/>
              <a:t>-d</a:t>
            </a:r>
          </a:p>
          <a:p>
            <a:r>
              <a:rPr lang="pl-PL" dirty="0" err="1" smtClean="0"/>
              <a:t>Ctrl</a:t>
            </a:r>
            <a:r>
              <a:rPr lang="pl-PL" dirty="0" smtClean="0"/>
              <a:t>-z</a:t>
            </a:r>
          </a:p>
          <a:p>
            <a:r>
              <a:rPr lang="pl-PL" dirty="0" err="1" smtClean="0"/>
              <a:t>Ctrl-left</a:t>
            </a:r>
            <a:r>
              <a:rPr lang="pl-PL" dirty="0" smtClean="0"/>
              <a:t>/</a:t>
            </a:r>
            <a:r>
              <a:rPr lang="pl-PL" dirty="0" err="1" smtClean="0"/>
              <a:t>right</a:t>
            </a:r>
            <a:endParaRPr lang="pl-PL" dirty="0" smtClean="0"/>
          </a:p>
          <a:p>
            <a:r>
              <a:rPr lang="pl-PL" dirty="0" err="1" smtClean="0"/>
              <a:t>Ctrl</a:t>
            </a:r>
            <a:r>
              <a:rPr lang="pl-PL" dirty="0" smtClean="0"/>
              <a:t>-w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6151266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Przedstawmy się ;)</a:t>
            </a:r>
            <a:endParaRPr lang="pl-PL" dirty="0"/>
          </a:p>
        </p:txBody>
      </p:sp>
      <p:pic>
        <p:nvPicPr>
          <p:cNvPr id="4" name="Picture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4856812" y="3600306"/>
            <a:ext cx="2419493" cy="2419493"/>
          </a:xfrm>
        </p:spPr>
      </p:pic>
      <p:sp>
        <p:nvSpPr>
          <p:cNvPr id="5" name="TextBox 4"/>
          <p:cNvSpPr txBox="1"/>
          <p:nvPr/>
        </p:nvSpPr>
        <p:spPr>
          <a:xfrm>
            <a:off x="5364282" y="6019799"/>
            <a:ext cx="1404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mtClean="0"/>
              <a:t>Kamil Pazik</a:t>
            </a:r>
            <a:endParaRPr lang="pl-PL"/>
          </a:p>
        </p:txBody>
      </p:sp>
      <p:cxnSp>
        <p:nvCxnSpPr>
          <p:cNvPr id="7" name="Straight Arrow Connector 6"/>
          <p:cNvCxnSpPr>
            <a:endCxn id="45" idx="3"/>
          </p:cNvCxnSpPr>
          <p:nvPr/>
        </p:nvCxnSpPr>
        <p:spPr>
          <a:xfrm flipH="1" flipV="1">
            <a:off x="3041780" y="3472567"/>
            <a:ext cx="1815032" cy="127740"/>
          </a:xfrm>
          <a:prstGeom prst="straightConnector1">
            <a:avLst/>
          </a:prstGeom>
          <a:ln w="63500">
            <a:solidFill>
              <a:schemeClr val="accent1">
                <a:alpha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endCxn id="14" idx="1"/>
          </p:cNvCxnSpPr>
          <p:nvPr/>
        </p:nvCxnSpPr>
        <p:spPr>
          <a:xfrm flipV="1">
            <a:off x="7276305" y="2698493"/>
            <a:ext cx="2716781" cy="901816"/>
          </a:xfrm>
          <a:prstGeom prst="straightConnector1">
            <a:avLst/>
          </a:prstGeom>
          <a:ln w="63500">
            <a:solidFill>
              <a:schemeClr val="accent1">
                <a:alpha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9993086" y="2513827"/>
            <a:ext cx="1205779" cy="36933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pl-PL" dirty="0" smtClean="0"/>
              <a:t>Szkolenia</a:t>
            </a:r>
            <a:endParaRPr lang="pl-PL" dirty="0"/>
          </a:p>
        </p:txBody>
      </p:sp>
      <p:cxnSp>
        <p:nvCxnSpPr>
          <p:cNvPr id="15" name="Straight Arrow Connector 14"/>
          <p:cNvCxnSpPr>
            <a:endCxn id="20" idx="0"/>
          </p:cNvCxnSpPr>
          <p:nvPr/>
        </p:nvCxnSpPr>
        <p:spPr>
          <a:xfrm flipH="1">
            <a:off x="8718393" y="2883159"/>
            <a:ext cx="1274693" cy="1070693"/>
          </a:xfrm>
          <a:prstGeom prst="straightConnector1">
            <a:avLst/>
          </a:prstGeom>
          <a:ln w="63500">
            <a:solidFill>
              <a:schemeClr val="accent1">
                <a:alpha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8115503" y="3953852"/>
            <a:ext cx="1205779" cy="36933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pl-PL" dirty="0" smtClean="0"/>
              <a:t>Red </a:t>
            </a:r>
            <a:r>
              <a:rPr lang="pl-PL" dirty="0" err="1" smtClean="0"/>
              <a:t>hat</a:t>
            </a:r>
            <a:endParaRPr lang="pl-PL" dirty="0"/>
          </a:p>
        </p:txBody>
      </p:sp>
      <p:sp>
        <p:nvSpPr>
          <p:cNvPr id="22" name="TextBox 21"/>
          <p:cNvSpPr txBox="1"/>
          <p:nvPr/>
        </p:nvSpPr>
        <p:spPr>
          <a:xfrm>
            <a:off x="9107658" y="4649105"/>
            <a:ext cx="1333297" cy="36933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pl-PL" dirty="0" smtClean="0"/>
              <a:t>Cloudera</a:t>
            </a:r>
            <a:endParaRPr lang="pl-PL" dirty="0"/>
          </a:p>
        </p:txBody>
      </p:sp>
      <p:sp>
        <p:nvSpPr>
          <p:cNvPr id="23" name="TextBox 22"/>
          <p:cNvSpPr txBox="1"/>
          <p:nvPr/>
        </p:nvSpPr>
        <p:spPr>
          <a:xfrm>
            <a:off x="10595975" y="5398664"/>
            <a:ext cx="1205779" cy="36933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pl-PL" dirty="0" err="1" smtClean="0"/>
              <a:t>Python</a:t>
            </a:r>
            <a:endParaRPr lang="pl-PL" dirty="0"/>
          </a:p>
        </p:txBody>
      </p:sp>
      <p:cxnSp>
        <p:nvCxnSpPr>
          <p:cNvPr id="24" name="Straight Arrow Connector 23"/>
          <p:cNvCxnSpPr>
            <a:endCxn id="22" idx="0"/>
          </p:cNvCxnSpPr>
          <p:nvPr/>
        </p:nvCxnSpPr>
        <p:spPr>
          <a:xfrm flipH="1">
            <a:off x="9774307" y="2894107"/>
            <a:ext cx="657318" cy="1754998"/>
          </a:xfrm>
          <a:prstGeom prst="straightConnector1">
            <a:avLst/>
          </a:prstGeom>
          <a:ln w="63500">
            <a:solidFill>
              <a:schemeClr val="accent1">
                <a:alpha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endCxn id="23" idx="0"/>
          </p:cNvCxnSpPr>
          <p:nvPr/>
        </p:nvCxnSpPr>
        <p:spPr>
          <a:xfrm>
            <a:off x="10884651" y="2883159"/>
            <a:ext cx="314214" cy="2515505"/>
          </a:xfrm>
          <a:prstGeom prst="straightConnector1">
            <a:avLst/>
          </a:prstGeom>
          <a:ln w="63500">
            <a:solidFill>
              <a:schemeClr val="accent1">
                <a:alpha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1403419" y="4377123"/>
            <a:ext cx="2286265" cy="36933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pl-PL" dirty="0" smtClean="0"/>
              <a:t>Prowadzenie zajęć</a:t>
            </a:r>
            <a:endParaRPr lang="pl-PL" dirty="0"/>
          </a:p>
        </p:txBody>
      </p:sp>
      <p:cxnSp>
        <p:nvCxnSpPr>
          <p:cNvPr id="34" name="Straight Arrow Connector 33"/>
          <p:cNvCxnSpPr/>
          <p:nvPr/>
        </p:nvCxnSpPr>
        <p:spPr>
          <a:xfrm flipH="1">
            <a:off x="2742888" y="3600306"/>
            <a:ext cx="2104594" cy="722878"/>
          </a:xfrm>
          <a:prstGeom prst="straightConnector1">
            <a:avLst/>
          </a:prstGeom>
          <a:ln w="63500">
            <a:solidFill>
              <a:schemeClr val="accent1">
                <a:alpha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260286" y="5398664"/>
            <a:ext cx="2286265" cy="36933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pl-PL" dirty="0" smtClean="0"/>
              <a:t>Prywatna uczelnia</a:t>
            </a:r>
            <a:endParaRPr lang="pl-PL" dirty="0"/>
          </a:p>
        </p:txBody>
      </p:sp>
      <p:sp>
        <p:nvSpPr>
          <p:cNvPr id="38" name="TextBox 37"/>
          <p:cNvSpPr txBox="1"/>
          <p:nvPr/>
        </p:nvSpPr>
        <p:spPr>
          <a:xfrm>
            <a:off x="2085474" y="6050873"/>
            <a:ext cx="2596407" cy="369332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pl-PL" dirty="0" smtClean="0"/>
              <a:t>Inicjatywy non profit</a:t>
            </a:r>
            <a:endParaRPr lang="pl-PL" dirty="0"/>
          </a:p>
        </p:txBody>
      </p:sp>
      <p:cxnSp>
        <p:nvCxnSpPr>
          <p:cNvPr id="39" name="Straight Arrow Connector 38"/>
          <p:cNvCxnSpPr>
            <a:stCxn id="33" idx="2"/>
            <a:endCxn id="37" idx="0"/>
          </p:cNvCxnSpPr>
          <p:nvPr/>
        </p:nvCxnSpPr>
        <p:spPr>
          <a:xfrm flipH="1">
            <a:off x="1403419" y="4746455"/>
            <a:ext cx="1143133" cy="652209"/>
          </a:xfrm>
          <a:prstGeom prst="straightConnector1">
            <a:avLst/>
          </a:prstGeom>
          <a:ln w="63500">
            <a:solidFill>
              <a:schemeClr val="accent1">
                <a:alpha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Arrow Connector 41"/>
          <p:cNvCxnSpPr>
            <a:stCxn id="33" idx="2"/>
            <a:endCxn id="38" idx="0"/>
          </p:cNvCxnSpPr>
          <p:nvPr/>
        </p:nvCxnSpPr>
        <p:spPr>
          <a:xfrm>
            <a:off x="2546552" y="4746455"/>
            <a:ext cx="837126" cy="1304418"/>
          </a:xfrm>
          <a:prstGeom prst="straightConnector1">
            <a:avLst/>
          </a:prstGeom>
          <a:ln w="63500">
            <a:solidFill>
              <a:schemeClr val="accent1">
                <a:alpha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193813" y="3149401"/>
            <a:ext cx="2847967" cy="646331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  <p:txBody>
          <a:bodyPr wrap="square" rtlCol="0">
            <a:spAutoFit/>
          </a:bodyPr>
          <a:lstStyle/>
          <a:p>
            <a:r>
              <a:rPr lang="pl-PL" dirty="0" err="1"/>
              <a:t>Python</a:t>
            </a:r>
            <a:r>
              <a:rPr lang="pl-PL" dirty="0"/>
              <a:t> developer</a:t>
            </a:r>
          </a:p>
          <a:p>
            <a:r>
              <a:rPr lang="pl-PL" dirty="0"/>
              <a:t>(projekt data science)</a:t>
            </a:r>
          </a:p>
        </p:txBody>
      </p:sp>
    </p:spTree>
    <p:extLst>
      <p:ext uri="{BB962C8B-B14F-4D97-AF65-F5344CB8AC3E}">
        <p14:creationId xmlns:p14="http://schemas.microsoft.com/office/powerpoint/2010/main" val="4486361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Vim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Podstawowy edytor tekstu,</a:t>
            </a:r>
          </a:p>
          <a:p>
            <a:r>
              <a:rPr lang="pl-PL" b="1" dirty="0" smtClean="0"/>
              <a:t>Ważne aby wiedzieć jak z niego </a:t>
            </a:r>
            <a:r>
              <a:rPr lang="pl-PL" b="1" dirty="0" smtClean="0"/>
              <a:t>wyjść !!!,</a:t>
            </a:r>
            <a:endParaRPr lang="pl-PL" b="1" dirty="0" smtClean="0"/>
          </a:p>
          <a:p>
            <a:r>
              <a:rPr lang="pl-PL" dirty="0" smtClean="0"/>
              <a:t>Dobrze by było umieć w nim robić więcej (używa się go na serwerach)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977588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Vim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:q </a:t>
            </a:r>
            <a:r>
              <a:rPr lang="mr-IN" dirty="0" smtClean="0"/>
              <a:t>–</a:t>
            </a:r>
            <a:r>
              <a:rPr lang="pl-PL" dirty="0" smtClean="0"/>
              <a:t> wyjście z </a:t>
            </a:r>
            <a:r>
              <a:rPr lang="pl-PL" dirty="0" err="1" smtClean="0"/>
              <a:t>vima</a:t>
            </a:r>
            <a:r>
              <a:rPr lang="pl-PL" dirty="0" smtClean="0"/>
              <a:t>,</a:t>
            </a:r>
          </a:p>
          <a:p>
            <a:r>
              <a:rPr lang="pl-PL" dirty="0" smtClean="0"/>
              <a:t>:w - zapisanie zmian,</a:t>
            </a:r>
          </a:p>
          <a:p>
            <a:r>
              <a:rPr lang="pl-PL" dirty="0"/>
              <a:t>i</a:t>
            </a:r>
            <a:r>
              <a:rPr lang="pl-PL" dirty="0" smtClean="0"/>
              <a:t> </a:t>
            </a:r>
            <a:r>
              <a:rPr lang="mr-IN" dirty="0" smtClean="0"/>
              <a:t>–</a:t>
            </a:r>
            <a:r>
              <a:rPr lang="pl-PL" dirty="0" smtClean="0"/>
              <a:t> insert </a:t>
            </a:r>
            <a:r>
              <a:rPr lang="pl-PL" dirty="0" err="1" smtClean="0"/>
              <a:t>mode</a:t>
            </a:r>
            <a:r>
              <a:rPr lang="pl-PL" dirty="0" smtClean="0"/>
              <a:t>,</a:t>
            </a:r>
          </a:p>
          <a:p>
            <a:r>
              <a:rPr lang="pl-PL" dirty="0" smtClean="0"/>
              <a:t>Escape </a:t>
            </a:r>
            <a:r>
              <a:rPr lang="mr-IN" dirty="0" smtClean="0"/>
              <a:t>–</a:t>
            </a:r>
            <a:r>
              <a:rPr lang="pl-PL" dirty="0" smtClean="0"/>
              <a:t> wyjście z insert </a:t>
            </a:r>
            <a:r>
              <a:rPr lang="pl-PL" dirty="0" err="1" smtClean="0"/>
              <a:t>mode</a:t>
            </a:r>
            <a:endParaRPr lang="pl-PL" dirty="0" smtClean="0"/>
          </a:p>
        </p:txBody>
      </p:sp>
    </p:spTree>
    <p:extLst>
      <p:ext uri="{BB962C8B-B14F-4D97-AF65-F5344CB8AC3E}">
        <p14:creationId xmlns:p14="http://schemas.microsoft.com/office/powerpoint/2010/main" val="141369696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Przekierowania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 smtClean="0"/>
              <a:t>ls</a:t>
            </a:r>
            <a:r>
              <a:rPr lang="pl-PL" dirty="0" smtClean="0"/>
              <a:t> </a:t>
            </a:r>
            <a:r>
              <a:rPr lang="mr-IN" dirty="0" smtClean="0"/>
              <a:t>–</a:t>
            </a:r>
            <a:r>
              <a:rPr lang="pl-PL" dirty="0" smtClean="0"/>
              <a:t>al &gt; /</a:t>
            </a:r>
            <a:r>
              <a:rPr lang="pl-PL" dirty="0" err="1" smtClean="0"/>
              <a:t>tmp</a:t>
            </a:r>
            <a:r>
              <a:rPr lang="pl-PL" dirty="0" smtClean="0"/>
              <a:t>/</a:t>
            </a:r>
            <a:r>
              <a:rPr lang="pl-PL" dirty="0" err="1" smtClean="0"/>
              <a:t>lista_plikow</a:t>
            </a:r>
            <a:endParaRPr lang="pl-PL" dirty="0" smtClean="0"/>
          </a:p>
          <a:p>
            <a:r>
              <a:rPr lang="pl-PL" dirty="0" err="1" smtClean="0"/>
              <a:t>Cat</a:t>
            </a:r>
            <a:r>
              <a:rPr lang="pl-PL" dirty="0" smtClean="0"/>
              <a:t> </a:t>
            </a:r>
            <a:r>
              <a:rPr lang="pl-PL" dirty="0"/>
              <a:t>/</a:t>
            </a:r>
            <a:r>
              <a:rPr lang="pl-PL" dirty="0" err="1" smtClean="0"/>
              <a:t>tmp</a:t>
            </a:r>
            <a:r>
              <a:rPr lang="pl-PL" dirty="0" smtClean="0"/>
              <a:t>/</a:t>
            </a:r>
            <a:r>
              <a:rPr lang="pl-PL" dirty="0" err="1" smtClean="0"/>
              <a:t>lista_plikow</a:t>
            </a:r>
            <a:r>
              <a:rPr lang="pl-PL" dirty="0" smtClean="0"/>
              <a:t> | </a:t>
            </a:r>
            <a:r>
              <a:rPr lang="pl-PL" dirty="0" err="1" smtClean="0"/>
              <a:t>grep</a:t>
            </a:r>
            <a:r>
              <a:rPr lang="pl-PL" dirty="0" smtClean="0"/>
              <a:t> </a:t>
            </a:r>
            <a:r>
              <a:rPr lang="mr-IN" dirty="0" smtClean="0"/>
              <a:t>–</a:t>
            </a:r>
            <a:r>
              <a:rPr lang="pl-PL" dirty="0" smtClean="0"/>
              <a:t>i lista</a:t>
            </a:r>
          </a:p>
          <a:p>
            <a:r>
              <a:rPr lang="pl-PL" dirty="0"/>
              <a:t>e</a:t>
            </a:r>
            <a:r>
              <a:rPr lang="pl-PL" dirty="0" smtClean="0"/>
              <a:t>cho „Aktualnie jest zalogowany $USER” </a:t>
            </a:r>
            <a:r>
              <a:rPr lang="pl-PL" dirty="0" smtClean="0"/>
              <a:t>&gt;&gt; /</a:t>
            </a:r>
            <a:r>
              <a:rPr lang="pl-PL" dirty="0" err="1" smtClean="0"/>
              <a:t>tmp</a:t>
            </a:r>
            <a:r>
              <a:rPr lang="pl-PL" dirty="0" smtClean="0"/>
              <a:t>/</a:t>
            </a:r>
            <a:r>
              <a:rPr lang="pl-PL" dirty="0" err="1" smtClean="0"/>
              <a:t>user.txt</a:t>
            </a:r>
            <a:endParaRPr lang="pl-PL" dirty="0" smtClean="0"/>
          </a:p>
          <a:p>
            <a:r>
              <a:rPr lang="pl-PL" dirty="0"/>
              <a:t>echo „Aktualnie jest zalogowany $USER” </a:t>
            </a:r>
            <a:r>
              <a:rPr lang="pl-PL" dirty="0" smtClean="0"/>
              <a:t>&gt; /</a:t>
            </a:r>
            <a:r>
              <a:rPr lang="pl-PL" dirty="0" err="1"/>
              <a:t>tmp</a:t>
            </a:r>
            <a:r>
              <a:rPr lang="pl-PL" dirty="0"/>
              <a:t>/</a:t>
            </a:r>
            <a:r>
              <a:rPr lang="pl-PL" dirty="0" err="1"/>
              <a:t>user.txt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75429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Zadanie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pl-PL" dirty="0" smtClean="0"/>
              <a:t>Utwórz folder </a:t>
            </a:r>
            <a:r>
              <a:rPr lang="pl-PL" b="1" dirty="0" err="1" smtClean="0"/>
              <a:t>nasze_dane</a:t>
            </a:r>
            <a:endParaRPr lang="pl-PL" b="1" dirty="0" smtClean="0"/>
          </a:p>
          <a:p>
            <a:r>
              <a:rPr lang="pl-PL" dirty="0" smtClean="0"/>
              <a:t>Wejdź do folderu</a:t>
            </a:r>
          </a:p>
          <a:p>
            <a:r>
              <a:rPr lang="pl-PL" dirty="0" smtClean="0"/>
              <a:t>Utwórz plik </a:t>
            </a:r>
            <a:r>
              <a:rPr lang="pl-PL" b="1" dirty="0" smtClean="0"/>
              <a:t>imiona</a:t>
            </a:r>
            <a:endParaRPr lang="pl-PL" dirty="0" smtClean="0"/>
          </a:p>
          <a:p>
            <a:pPr lvl="1"/>
            <a:r>
              <a:rPr lang="pl-PL" dirty="0" smtClean="0"/>
              <a:t>Plik ma zawierać imiona uczestników</a:t>
            </a:r>
          </a:p>
          <a:p>
            <a:r>
              <a:rPr lang="pl-PL" dirty="0" smtClean="0"/>
              <a:t>Posortuj imiona </a:t>
            </a:r>
            <a:r>
              <a:rPr lang="pl-PL" dirty="0"/>
              <a:t>(</a:t>
            </a:r>
            <a:r>
              <a:rPr lang="pl-PL" b="1" dirty="0"/>
              <a:t>sort</a:t>
            </a:r>
            <a:r>
              <a:rPr lang="pl-PL" dirty="0" smtClean="0"/>
              <a:t>)</a:t>
            </a:r>
          </a:p>
          <a:p>
            <a:r>
              <a:rPr lang="pl-PL" dirty="0" smtClean="0"/>
              <a:t>Dopisz dwa razy użytkownika Adam </a:t>
            </a:r>
            <a:endParaRPr lang="pl-PL" dirty="0"/>
          </a:p>
          <a:p>
            <a:r>
              <a:rPr lang="pl-PL" dirty="0" err="1" smtClean="0"/>
              <a:t>Sprawdz</a:t>
            </a:r>
            <a:r>
              <a:rPr lang="pl-PL" dirty="0" smtClean="0"/>
              <a:t> ilość </a:t>
            </a:r>
            <a:r>
              <a:rPr lang="pl-PL" dirty="0" err="1" smtClean="0"/>
              <a:t>linni</a:t>
            </a:r>
            <a:endParaRPr lang="pl-PL" dirty="0" smtClean="0"/>
          </a:p>
          <a:p>
            <a:r>
              <a:rPr lang="pl-PL" dirty="0" smtClean="0"/>
              <a:t>Wydobądź </a:t>
            </a:r>
            <a:r>
              <a:rPr lang="pl-PL" dirty="0" smtClean="0"/>
              <a:t>unikatowe wartości(</a:t>
            </a:r>
            <a:r>
              <a:rPr lang="pl-PL" b="1" dirty="0" err="1" smtClean="0"/>
              <a:t>uniq</a:t>
            </a:r>
            <a:r>
              <a:rPr lang="pl-PL" dirty="0" smtClean="0"/>
              <a:t>)</a:t>
            </a:r>
          </a:p>
          <a:p>
            <a:r>
              <a:rPr lang="pl-PL" dirty="0" err="1"/>
              <a:t>Sprawdz</a:t>
            </a:r>
            <a:r>
              <a:rPr lang="pl-PL" dirty="0"/>
              <a:t> ilość </a:t>
            </a:r>
            <a:r>
              <a:rPr lang="pl-PL" dirty="0" err="1"/>
              <a:t>linni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54418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Zadanie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Wyczytaj informację z </a:t>
            </a:r>
            <a:r>
              <a:rPr lang="pl-PL" b="1" dirty="0" smtClean="0"/>
              <a:t>/</a:t>
            </a:r>
            <a:r>
              <a:rPr lang="pl-PL" b="1" dirty="0" err="1" smtClean="0"/>
              <a:t>var</a:t>
            </a:r>
            <a:r>
              <a:rPr lang="pl-PL" b="1" dirty="0" smtClean="0"/>
              <a:t>/log/</a:t>
            </a:r>
            <a:r>
              <a:rPr lang="pl-PL" b="1" dirty="0" err="1" smtClean="0"/>
              <a:t>syslog</a:t>
            </a:r>
            <a:r>
              <a:rPr lang="pl-PL" b="1" dirty="0" smtClean="0"/>
              <a:t> (</a:t>
            </a:r>
            <a:r>
              <a:rPr lang="pl-PL" b="1" dirty="0" err="1" smtClean="0"/>
              <a:t>linux</a:t>
            </a:r>
            <a:r>
              <a:rPr lang="pl-PL" b="1" dirty="0"/>
              <a:t>) </a:t>
            </a:r>
            <a:r>
              <a:rPr lang="pl-PL" b="1" dirty="0" err="1"/>
              <a:t>or</a:t>
            </a:r>
            <a:r>
              <a:rPr lang="pl-PL" b="1" dirty="0"/>
              <a:t> /</a:t>
            </a:r>
            <a:r>
              <a:rPr lang="pl-PL" b="1" dirty="0" err="1" smtClean="0"/>
              <a:t>var</a:t>
            </a:r>
            <a:r>
              <a:rPr lang="pl-PL" b="1" dirty="0" smtClean="0"/>
              <a:t>/log/</a:t>
            </a:r>
            <a:r>
              <a:rPr lang="pl-PL" b="1" dirty="0" err="1" smtClean="0"/>
              <a:t>system.log</a:t>
            </a:r>
            <a:r>
              <a:rPr lang="pl-PL" b="1" dirty="0" smtClean="0"/>
              <a:t> (mac)</a:t>
            </a:r>
            <a:endParaRPr lang="pl-PL" b="1" dirty="0" smtClean="0"/>
          </a:p>
          <a:p>
            <a:r>
              <a:rPr lang="pl-PL" dirty="0" smtClean="0"/>
              <a:t>Ogranicz wyświetlanie informacji tylko do 5 wierszy początkowych</a:t>
            </a:r>
          </a:p>
          <a:p>
            <a:r>
              <a:rPr lang="pl-PL" dirty="0"/>
              <a:t>Ogranicz wyświetlanie informacji tylko do 5 </a:t>
            </a:r>
            <a:r>
              <a:rPr lang="pl-PL" dirty="0" smtClean="0"/>
              <a:t>wierszy końcowych</a:t>
            </a:r>
          </a:p>
          <a:p>
            <a:r>
              <a:rPr lang="pl-PL" dirty="0" smtClean="0"/>
              <a:t>Znajdź słowo kluczowe error (niezależnie od wielkości liter)</a:t>
            </a:r>
          </a:p>
          <a:p>
            <a:r>
              <a:rPr lang="pl-PL" dirty="0" smtClean="0"/>
              <a:t>*Pokoloruj słowa kluczowe error</a:t>
            </a:r>
          </a:p>
          <a:p>
            <a:r>
              <a:rPr lang="pl-PL" dirty="0" smtClean="0"/>
              <a:t>*Zlicz ilość wystąpień słowa error</a:t>
            </a:r>
          </a:p>
          <a:p>
            <a:r>
              <a:rPr lang="pl-PL" dirty="0" smtClean="0"/>
              <a:t>**Znajdź „error” w katalogu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468798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 smtClean="0"/>
              <a:t>Bash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Język skryptowy,</a:t>
            </a:r>
          </a:p>
          <a:p>
            <a:r>
              <a:rPr lang="pl-PL" dirty="0" smtClean="0"/>
              <a:t>Najczęściej używany do automatyzacji zadań w systemie </a:t>
            </a:r>
            <a:r>
              <a:rPr lang="pl-PL" dirty="0" err="1" smtClean="0"/>
              <a:t>linux</a:t>
            </a:r>
            <a:r>
              <a:rPr lang="pl-PL" dirty="0" smtClean="0"/>
              <a:t>,</a:t>
            </a:r>
          </a:p>
          <a:p>
            <a:r>
              <a:rPr lang="pl-PL" dirty="0" smtClean="0"/>
              <a:t>Można zastąpić go </a:t>
            </a:r>
            <a:r>
              <a:rPr lang="pl-PL" b="1" dirty="0" err="1" smtClean="0"/>
              <a:t>pythonem</a:t>
            </a:r>
            <a:r>
              <a:rPr lang="pl-PL" b="1" dirty="0" smtClean="0"/>
              <a:t> </a:t>
            </a:r>
            <a:r>
              <a:rPr lang="pl-PL" dirty="0" smtClean="0"/>
              <a:t>(</a:t>
            </a:r>
            <a:r>
              <a:rPr lang="pl-PL" dirty="0" err="1" smtClean="0"/>
              <a:t>python</a:t>
            </a:r>
            <a:r>
              <a:rPr lang="pl-PL" dirty="0" smtClean="0"/>
              <a:t> powstał też w celu </a:t>
            </a:r>
            <a:r>
              <a:rPr lang="pl-PL" dirty="0" err="1" smtClean="0"/>
              <a:t>zastąpenia</a:t>
            </a:r>
            <a:r>
              <a:rPr lang="pl-PL" dirty="0" smtClean="0"/>
              <a:t> </a:t>
            </a:r>
            <a:r>
              <a:rPr lang="pl-PL" dirty="0" err="1" smtClean="0"/>
              <a:t>basha</a:t>
            </a:r>
            <a:r>
              <a:rPr lang="pl-PL" dirty="0" smtClean="0"/>
              <a:t>)</a:t>
            </a:r>
            <a:endParaRPr lang="pl-PL" b="1" dirty="0" smtClean="0"/>
          </a:p>
        </p:txBody>
      </p:sp>
    </p:spTree>
    <p:extLst>
      <p:ext uri="{BB962C8B-B14F-4D97-AF65-F5344CB8AC3E}">
        <p14:creationId xmlns:p14="http://schemas.microsoft.com/office/powerpoint/2010/main" val="1722129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Nasz kontrakt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Mówimy sobie po imieniu ?</a:t>
            </a:r>
          </a:p>
          <a:p>
            <a:r>
              <a:rPr lang="pl-PL" dirty="0" smtClean="0"/>
              <a:t>Przerwa obiadowa koło godz. 13 ?</a:t>
            </a:r>
          </a:p>
          <a:p>
            <a:r>
              <a:rPr lang="pl-PL" dirty="0" smtClean="0"/>
              <a:t>W przypadku pytań wykraczających poza zakres </a:t>
            </a:r>
            <a:r>
              <a:rPr lang="mr-IN" dirty="0" smtClean="0"/>
              <a:t>–</a:t>
            </a:r>
            <a:r>
              <a:rPr lang="pl-PL" dirty="0" smtClean="0"/>
              <a:t> staramy się pytać na przerwie / mailowo / </a:t>
            </a:r>
            <a:r>
              <a:rPr lang="pl-PL" dirty="0" err="1" smtClean="0"/>
              <a:t>slack</a:t>
            </a:r>
            <a:r>
              <a:rPr lang="pl-PL" dirty="0" smtClean="0"/>
              <a:t>,</a:t>
            </a:r>
          </a:p>
          <a:p>
            <a:r>
              <a:rPr lang="pl-PL" dirty="0" smtClean="0"/>
              <a:t>W przypadku niezrozumienia części materiału zgłaszamy niejasność,</a:t>
            </a:r>
          </a:p>
          <a:p>
            <a:r>
              <a:rPr lang="pl-PL" dirty="0" smtClean="0"/>
              <a:t>???</a:t>
            </a:r>
          </a:p>
          <a:p>
            <a:r>
              <a:rPr lang="pl-PL" dirty="0" smtClean="0"/>
              <a:t>???</a:t>
            </a:r>
          </a:p>
          <a:p>
            <a:endParaRPr lang="pl-PL" dirty="0" smtClean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98195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Cel szkolenia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Nabycie umiejętności pozwalających na szybkie ”wejście</a:t>
            </a:r>
            <a:r>
              <a:rPr lang="pl-PL" dirty="0" smtClean="0"/>
              <a:t>” </a:t>
            </a:r>
            <a:r>
              <a:rPr lang="pl-PL" dirty="0" smtClean="0"/>
              <a:t>w rynek pracy </a:t>
            </a:r>
          </a:p>
          <a:p>
            <a:r>
              <a:rPr lang="pl-PL" dirty="0" smtClean="0"/>
              <a:t>Używanie </a:t>
            </a:r>
            <a:r>
              <a:rPr lang="pl-PL" dirty="0" err="1" smtClean="0"/>
              <a:t>pythona</a:t>
            </a:r>
            <a:r>
              <a:rPr lang="pl-PL" dirty="0" smtClean="0"/>
              <a:t> w </a:t>
            </a:r>
            <a:r>
              <a:rPr lang="pl-PL" dirty="0" err="1" smtClean="0"/>
              <a:t>obiecnym</a:t>
            </a:r>
            <a:r>
              <a:rPr lang="pl-PL" dirty="0" smtClean="0"/>
              <a:t> miejscu pracy</a:t>
            </a:r>
            <a:endParaRPr lang="pl-PL" dirty="0" smtClean="0"/>
          </a:p>
          <a:p>
            <a:r>
              <a:rPr lang="pl-PL" dirty="0" smtClean="0"/>
              <a:t>???</a:t>
            </a:r>
          </a:p>
          <a:p>
            <a:r>
              <a:rPr lang="pl-PL" dirty="0" smtClean="0"/>
              <a:t>???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840703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Linux</a:t>
            </a:r>
            <a:endParaRPr lang="pl-PL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20000"/>
          </a:bodyPr>
          <a:lstStyle/>
          <a:p>
            <a:pPr marL="342900" indent="-342900">
              <a:buFont typeface="Arial" charset="0"/>
              <a:buChar char="•"/>
            </a:pPr>
            <a:r>
              <a:rPr lang="pl-PL" dirty="0" smtClean="0"/>
              <a:t>Idea powstania</a:t>
            </a:r>
          </a:p>
          <a:p>
            <a:pPr marL="342900" indent="-342900">
              <a:buFont typeface="Arial" charset="0"/>
              <a:buChar char="•"/>
            </a:pPr>
            <a:r>
              <a:rPr lang="pl-PL" dirty="0"/>
              <a:t>Rola </a:t>
            </a:r>
            <a:r>
              <a:rPr lang="pl-PL" dirty="0" err="1"/>
              <a:t>linuxa</a:t>
            </a:r>
            <a:r>
              <a:rPr lang="pl-PL" dirty="0"/>
              <a:t> w pracy data </a:t>
            </a:r>
            <a:r>
              <a:rPr lang="pl-PL" dirty="0" smtClean="0"/>
              <a:t>science</a:t>
            </a:r>
          </a:p>
          <a:p>
            <a:pPr marL="342900" indent="-342900">
              <a:buFont typeface="Arial" charset="0"/>
              <a:buChar char="•"/>
            </a:pPr>
            <a:r>
              <a:rPr lang="pl-PL" dirty="0" smtClean="0"/>
              <a:t>Porównanie systemów operacyjnych</a:t>
            </a:r>
          </a:p>
          <a:p>
            <a:pPr marL="342900" indent="-342900">
              <a:buFont typeface="Arial" charset="0"/>
              <a:buChar char="•"/>
            </a:pPr>
            <a:r>
              <a:rPr lang="pl-PL" dirty="0" smtClean="0"/>
              <a:t>Terminal</a:t>
            </a:r>
          </a:p>
          <a:p>
            <a:pPr marL="342900" indent="-342900">
              <a:buFont typeface="Arial" charset="0"/>
              <a:buChar char="•"/>
            </a:pPr>
            <a:r>
              <a:rPr lang="pl-PL" dirty="0" smtClean="0"/>
              <a:t>Podstawowe polecenia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4560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Agenda szkolenia</a:t>
            </a:r>
            <a:endParaRPr lang="pl-PL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2"/>
          </p:nvPr>
        </p:nvSpPr>
        <p:spPr/>
        <p:txBody>
          <a:bodyPr>
            <a:no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pl-PL" sz="1000" dirty="0" smtClean="0">
                <a:solidFill>
                  <a:srgbClr val="0070C0"/>
                </a:solidFill>
              </a:rPr>
              <a:t>Start szkolenia </a:t>
            </a:r>
            <a:r>
              <a:rPr lang="pl-PL" sz="1000" b="1" dirty="0" smtClean="0">
                <a:solidFill>
                  <a:srgbClr val="0070C0"/>
                </a:solidFill>
              </a:rPr>
              <a:t>9.00</a:t>
            </a:r>
          </a:p>
          <a:p>
            <a:pPr marL="285750" indent="-285750">
              <a:buFont typeface="Arial" charset="0"/>
              <a:buChar char="•"/>
            </a:pPr>
            <a:r>
              <a:rPr lang="pl-PL" sz="1000" dirty="0" smtClean="0"/>
              <a:t>Linux </a:t>
            </a:r>
            <a:r>
              <a:rPr lang="pl-PL" sz="1000" b="1" dirty="0" smtClean="0"/>
              <a:t>9.00 </a:t>
            </a:r>
            <a:r>
              <a:rPr lang="mr-IN" sz="1000" b="1" dirty="0" smtClean="0"/>
              <a:t>–</a:t>
            </a:r>
            <a:r>
              <a:rPr lang="pl-PL" sz="1000" b="1" dirty="0" smtClean="0"/>
              <a:t> 12.00</a:t>
            </a:r>
          </a:p>
          <a:p>
            <a:pPr marL="742950" lvl="1" indent="-285750">
              <a:buFont typeface="Arial" charset="0"/>
              <a:buChar char="•"/>
            </a:pPr>
            <a:r>
              <a:rPr lang="pl-PL" sz="1000" b="1" dirty="0" smtClean="0"/>
              <a:t>Idea systemu operacyjnego/ porównanie systemów,</a:t>
            </a:r>
          </a:p>
          <a:p>
            <a:pPr marL="742950" lvl="1" indent="-285750">
              <a:buFont typeface="Arial" charset="0"/>
              <a:buChar char="•"/>
            </a:pPr>
            <a:r>
              <a:rPr lang="pl-PL" sz="1000" b="1" dirty="0" smtClean="0"/>
              <a:t>Nawigowanie po systemie,</a:t>
            </a:r>
          </a:p>
          <a:p>
            <a:pPr marL="742950" lvl="1" indent="-285750">
              <a:buFont typeface="Arial" charset="0"/>
              <a:buChar char="•"/>
            </a:pPr>
            <a:r>
              <a:rPr lang="pl-PL" sz="1000" b="1" dirty="0" smtClean="0"/>
              <a:t>Operacje na plikach,</a:t>
            </a:r>
          </a:p>
          <a:p>
            <a:pPr marL="742950" lvl="1" indent="-285750">
              <a:buFont typeface="Arial" charset="0"/>
              <a:buChar char="•"/>
            </a:pPr>
            <a:r>
              <a:rPr lang="pl-PL" sz="1000" b="1" dirty="0" smtClean="0"/>
              <a:t>Przydatne komendy.</a:t>
            </a:r>
          </a:p>
          <a:p>
            <a:pPr marL="742950" lvl="1" indent="-285750">
              <a:buFont typeface="Arial" charset="0"/>
              <a:buChar char="•"/>
            </a:pPr>
            <a:r>
              <a:rPr lang="pl-PL" sz="1000" b="1" dirty="0" smtClean="0"/>
              <a:t>Przekierowanie wejścia/wyjścia</a:t>
            </a:r>
          </a:p>
          <a:p>
            <a:pPr marL="285750" indent="-285750">
              <a:buFont typeface="Arial" charset="0"/>
              <a:buChar char="•"/>
            </a:pPr>
            <a:r>
              <a:rPr lang="pl-PL" sz="1000" dirty="0" smtClean="0"/>
              <a:t>Lunch ok. </a:t>
            </a:r>
            <a:r>
              <a:rPr lang="pl-PL" sz="1000" b="1" dirty="0" smtClean="0"/>
              <a:t>13.00</a:t>
            </a:r>
          </a:p>
          <a:p>
            <a:pPr marL="285750" indent="-285750">
              <a:buFont typeface="Arial" charset="0"/>
              <a:buChar char="•"/>
            </a:pPr>
            <a:r>
              <a:rPr lang="pl-PL" sz="1000" dirty="0" smtClean="0"/>
              <a:t>Git: </a:t>
            </a:r>
            <a:r>
              <a:rPr lang="pl-PL" sz="1000" b="1" dirty="0" smtClean="0"/>
              <a:t>14.00 </a:t>
            </a:r>
            <a:r>
              <a:rPr lang="mr-IN" sz="1000" b="1" dirty="0" smtClean="0"/>
              <a:t>–</a:t>
            </a:r>
            <a:r>
              <a:rPr lang="pl-PL" sz="1000" b="1" dirty="0" smtClean="0"/>
              <a:t> 15.00</a:t>
            </a:r>
          </a:p>
          <a:p>
            <a:pPr marL="742950" lvl="1" indent="-285750">
              <a:buFont typeface="Arial" charset="0"/>
              <a:buChar char="•"/>
            </a:pPr>
            <a:r>
              <a:rPr lang="pl-PL" sz="1000" b="1" smtClean="0"/>
              <a:t>Omówienie podstaw,</a:t>
            </a:r>
            <a:endParaRPr lang="pl-PL" sz="1000" b="1" dirty="0" smtClean="0"/>
          </a:p>
          <a:p>
            <a:pPr marL="742950" lvl="1" indent="-285750">
              <a:buFont typeface="Arial" charset="0"/>
              <a:buChar char="•"/>
            </a:pPr>
            <a:r>
              <a:rPr lang="pl-PL" sz="1000" b="1" dirty="0" smtClean="0"/>
              <a:t>Tworzenie repozytorium,(</a:t>
            </a:r>
            <a:r>
              <a:rPr lang="pl-PL" sz="1000" b="1" dirty="0" err="1" smtClean="0"/>
              <a:t>github</a:t>
            </a:r>
            <a:r>
              <a:rPr lang="pl-PL" sz="1000" b="1" dirty="0" smtClean="0"/>
              <a:t>)</a:t>
            </a:r>
          </a:p>
          <a:p>
            <a:pPr marL="742950" lvl="1" indent="-285750">
              <a:buFont typeface="Arial" charset="0"/>
              <a:buChar char="•"/>
            </a:pPr>
            <a:r>
              <a:rPr lang="pl-PL" sz="1000" b="1" dirty="0" err="1" smtClean="0"/>
              <a:t>Branche</a:t>
            </a:r>
            <a:r>
              <a:rPr lang="pl-PL" sz="1000" b="1" dirty="0" smtClean="0"/>
              <a:t>/</a:t>
            </a:r>
            <a:r>
              <a:rPr lang="pl-PL" sz="1000" b="1" dirty="0" err="1" smtClean="0"/>
              <a:t>Commity</a:t>
            </a:r>
            <a:r>
              <a:rPr lang="pl-PL" sz="1000" b="1" dirty="0" smtClean="0"/>
              <a:t>/</a:t>
            </a:r>
            <a:r>
              <a:rPr lang="pl-PL" sz="1000" b="1" dirty="0" err="1" smtClean="0"/>
              <a:t>Pushe</a:t>
            </a:r>
            <a:r>
              <a:rPr lang="pl-PL" sz="1000" b="1" dirty="0" smtClean="0"/>
              <a:t>/</a:t>
            </a:r>
            <a:r>
              <a:rPr lang="pl-PL" sz="1000" b="1" dirty="0" err="1" smtClean="0"/>
              <a:t>Pulle</a:t>
            </a:r>
            <a:endParaRPr lang="pl-PL" sz="1000" b="1" dirty="0" smtClean="0"/>
          </a:p>
          <a:p>
            <a:pPr marL="285750" indent="-285750">
              <a:buFont typeface="Arial" charset="0"/>
              <a:buChar char="•"/>
            </a:pPr>
            <a:r>
              <a:rPr lang="pl-PL" sz="1000" dirty="0" err="1" smtClean="0"/>
              <a:t>Python</a:t>
            </a:r>
            <a:r>
              <a:rPr lang="pl-PL" sz="1000" dirty="0" smtClean="0"/>
              <a:t> podstawy </a:t>
            </a:r>
            <a:r>
              <a:rPr lang="pl-PL" sz="1000" b="1" dirty="0" smtClean="0"/>
              <a:t>15.00 </a:t>
            </a:r>
            <a:r>
              <a:rPr lang="mr-IN" sz="1000" b="1" dirty="0" smtClean="0"/>
              <a:t>–</a:t>
            </a:r>
            <a:r>
              <a:rPr lang="pl-PL" sz="1000" b="1" dirty="0" smtClean="0"/>
              <a:t> 17.00</a:t>
            </a:r>
          </a:p>
          <a:p>
            <a:pPr marL="285750" indent="-285750">
              <a:buFont typeface="Arial" charset="0"/>
              <a:buChar char="•"/>
            </a:pPr>
            <a:r>
              <a:rPr lang="pl-PL" sz="1000" dirty="0" smtClean="0">
                <a:solidFill>
                  <a:srgbClr val="0070C0"/>
                </a:solidFill>
              </a:rPr>
              <a:t>Koniec szkolenia </a:t>
            </a:r>
            <a:r>
              <a:rPr lang="pl-PL" sz="1000" b="1" dirty="0" smtClean="0">
                <a:solidFill>
                  <a:srgbClr val="0070C0"/>
                </a:solidFill>
              </a:rPr>
              <a:t>17.00</a:t>
            </a:r>
          </a:p>
          <a:p>
            <a:pPr marL="285750" indent="-285750">
              <a:buFont typeface="Arial" charset="0"/>
              <a:buChar char="•"/>
            </a:pPr>
            <a:endParaRPr lang="pl-PL" sz="1000" dirty="0"/>
          </a:p>
        </p:txBody>
      </p:sp>
    </p:spTree>
    <p:extLst>
      <p:ext uri="{BB962C8B-B14F-4D97-AF65-F5344CB8AC3E}">
        <p14:creationId xmlns:p14="http://schemas.microsoft.com/office/powerpoint/2010/main" val="19069619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Idea powstania</a:t>
            </a:r>
            <a:br>
              <a:rPr lang="pl-PL" dirty="0"/>
            </a:br>
            <a:endParaRPr lang="pl-PL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79992" y="3345795"/>
            <a:ext cx="2861505" cy="3372284"/>
          </a:xfrm>
          <a:prstGeom prst="rect">
            <a:avLst/>
          </a:prstGeom>
        </p:spPr>
      </p:pic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Otwarto źródłowy projekt. Dostępny na </a:t>
            </a:r>
            <a:r>
              <a:rPr lang="pl-PL" dirty="0" smtClean="0">
                <a:hlinkClick r:id="rId3"/>
              </a:rPr>
              <a:t>github</a:t>
            </a:r>
            <a:endParaRPr lang="pl-PL" dirty="0" smtClean="0"/>
          </a:p>
          <a:p>
            <a:r>
              <a:rPr lang="pl-PL" dirty="0" smtClean="0"/>
              <a:t>Projekt hobbystyczny rozpoczęty przez studenta </a:t>
            </a:r>
            <a:r>
              <a:rPr lang="pl-PL" b="1" dirty="0" smtClean="0"/>
              <a:t>Linusa </a:t>
            </a:r>
            <a:r>
              <a:rPr lang="pl-PL" b="1" dirty="0" err="1" smtClean="0"/>
              <a:t>Torvaldsa</a:t>
            </a:r>
            <a:endParaRPr lang="pl-PL" b="1" dirty="0" smtClean="0"/>
          </a:p>
          <a:p>
            <a:r>
              <a:rPr lang="pl-PL" dirty="0" smtClean="0"/>
              <a:t>Linux </a:t>
            </a:r>
            <a:r>
              <a:rPr lang="pl-PL" dirty="0" err="1" smtClean="0"/>
              <a:t>is</a:t>
            </a:r>
            <a:r>
              <a:rPr lang="pl-PL" dirty="0" smtClean="0"/>
              <a:t> Not Unix</a:t>
            </a:r>
          </a:p>
          <a:p>
            <a:r>
              <a:rPr lang="pl-PL" dirty="0" smtClean="0"/>
              <a:t>Aby system działał w pełni potrzebne są narzędzi</a:t>
            </a:r>
            <a:br>
              <a:rPr lang="pl-PL" dirty="0" smtClean="0"/>
            </a:br>
            <a:r>
              <a:rPr lang="pl-PL" dirty="0" smtClean="0"/>
              <a:t>oraz biblioteki gnu</a:t>
            </a:r>
          </a:p>
          <a:p>
            <a:r>
              <a:rPr lang="pl-PL" dirty="0" smtClean="0"/>
              <a:t>Dostępne są różne dystrybucje </a:t>
            </a:r>
            <a:r>
              <a:rPr lang="pl-PL" dirty="0" err="1" smtClean="0"/>
              <a:t>linuxa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3561332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Rola </a:t>
            </a:r>
            <a:r>
              <a:rPr lang="pl-PL" dirty="0" err="1" smtClean="0"/>
              <a:t>linuxa</a:t>
            </a:r>
            <a:r>
              <a:rPr lang="pl-PL" dirty="0" smtClean="0"/>
              <a:t> w pracy data science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smtClean="0"/>
              <a:t>Na serwerach </a:t>
            </a:r>
            <a:r>
              <a:rPr lang="pl-PL" dirty="0" smtClean="0"/>
              <a:t>jako główny </a:t>
            </a:r>
            <a:r>
              <a:rPr lang="pl-PL" dirty="0" smtClean="0"/>
              <a:t>system,</a:t>
            </a:r>
          </a:p>
          <a:p>
            <a:r>
              <a:rPr lang="pl-PL" dirty="0" smtClean="0"/>
              <a:t>Automatyzacja zadań</a:t>
            </a:r>
            <a:endParaRPr lang="pl-PL" dirty="0" smtClean="0"/>
          </a:p>
        </p:txBody>
      </p:sp>
    </p:spTree>
    <p:extLst>
      <p:ext uri="{BB962C8B-B14F-4D97-AF65-F5344CB8AC3E}">
        <p14:creationId xmlns:p14="http://schemas.microsoft.com/office/powerpoint/2010/main" val="3147515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smtClean="0"/>
              <a:t>Dystrybucje </a:t>
            </a:r>
            <a:r>
              <a:rPr lang="pl-PL" dirty="0" err="1" smtClean="0"/>
              <a:t>linuxa</a:t>
            </a:r>
            <a:endParaRPr lang="pl-PL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 err="1" smtClean="0"/>
              <a:t>Debian</a:t>
            </a:r>
            <a:endParaRPr lang="pl-PL" dirty="0" smtClean="0"/>
          </a:p>
          <a:p>
            <a:r>
              <a:rPr lang="pl-PL" dirty="0" smtClean="0"/>
              <a:t>Fedora</a:t>
            </a:r>
          </a:p>
          <a:p>
            <a:r>
              <a:rPr lang="pl-PL" b="1" dirty="0" err="1" smtClean="0"/>
              <a:t>Ubuntu</a:t>
            </a:r>
            <a:endParaRPr lang="pl-PL" b="1" dirty="0" smtClean="0"/>
          </a:p>
          <a:p>
            <a:r>
              <a:rPr lang="pl-PL" dirty="0" smtClean="0"/>
              <a:t>Red </a:t>
            </a:r>
            <a:r>
              <a:rPr lang="pl-PL" dirty="0" err="1" smtClean="0"/>
              <a:t>Hat</a:t>
            </a:r>
            <a:endParaRPr lang="pl-PL" dirty="0" smtClean="0"/>
          </a:p>
          <a:p>
            <a:r>
              <a:rPr lang="pl-PL" dirty="0" err="1" smtClean="0"/>
              <a:t>Suse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5569900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 Boardroom">
  <a:themeElements>
    <a:clrScheme name="Ion Boardroom">
      <a:dk1>
        <a:sysClr val="windowText" lastClr="000000"/>
      </a:dk1>
      <a:lt1>
        <a:sysClr val="window" lastClr="FFFFFF"/>
      </a:lt1>
      <a:dk2>
        <a:srgbClr val="3B3059"/>
      </a:dk2>
      <a:lt2>
        <a:srgbClr val="EBEBEB"/>
      </a:lt2>
      <a:accent1>
        <a:srgbClr val="B31166"/>
      </a:accent1>
      <a:accent2>
        <a:srgbClr val="E33D6F"/>
      </a:accent2>
      <a:accent3>
        <a:srgbClr val="E45F3C"/>
      </a:accent3>
      <a:accent4>
        <a:srgbClr val="E9943A"/>
      </a:accent4>
      <a:accent5>
        <a:srgbClr val="9B6BF2"/>
      </a:accent5>
      <a:accent6>
        <a:srgbClr val="D53DD0"/>
      </a:accent6>
      <a:hlink>
        <a:srgbClr val="8F8F8F"/>
      </a:hlink>
      <a:folHlink>
        <a:srgbClr val="A5A5A5"/>
      </a:folHlink>
    </a:clrScheme>
    <a:fontScheme name="Ion Boardroom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 Boardroom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124000"/>
                <a:satMod val="148000"/>
                <a:lumMod val="124000"/>
              </a:schemeClr>
            </a:gs>
            <a:gs pos="100000">
              <a:schemeClr val="phClr">
                <a:shade val="76000"/>
                <a:hueMod val="89000"/>
                <a:satMod val="16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91000"/>
                <a:satMod val="164000"/>
                <a:lumMod val="74000"/>
              </a:schemeClr>
              <a:schemeClr val="phClr">
                <a:hueMod val="124000"/>
                <a:satMod val="140000"/>
                <a:lumMod val="14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 Boardroom" id="{FC33163D-4339-46B1-8EED-24C834239D99}" vid="{B8502691-933B-45FE-8764-BA278511EF2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 Boardroom</Template>
  <TotalTime>594</TotalTime>
  <Words>587</Words>
  <Application>Microsoft Macintosh PowerPoint</Application>
  <PresentationFormat>Widescreen</PresentationFormat>
  <Paragraphs>169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1" baseType="lpstr">
      <vt:lpstr>Century Gothic</vt:lpstr>
      <vt:lpstr>Mangal</vt:lpstr>
      <vt:lpstr>Wingdings</vt:lpstr>
      <vt:lpstr>Wingdings 3</vt:lpstr>
      <vt:lpstr>Arial</vt:lpstr>
      <vt:lpstr>Ion Boardroom</vt:lpstr>
      <vt:lpstr>Data science – Warszawa 13.10.2018</vt:lpstr>
      <vt:lpstr>Przedstawmy się ;)</vt:lpstr>
      <vt:lpstr>Nasz kontrakt</vt:lpstr>
      <vt:lpstr>Cel szkolenia</vt:lpstr>
      <vt:lpstr>Linux</vt:lpstr>
      <vt:lpstr>Agenda szkolenia</vt:lpstr>
      <vt:lpstr>Idea powstania </vt:lpstr>
      <vt:lpstr>Rola linuxa w pracy data science</vt:lpstr>
      <vt:lpstr>Dystrybucje linuxa</vt:lpstr>
      <vt:lpstr>Sposoby instalacji</vt:lpstr>
      <vt:lpstr>VirtualBox</vt:lpstr>
      <vt:lpstr>Porównanie systemów operacyjnych</vt:lpstr>
      <vt:lpstr>Terminal</vt:lpstr>
      <vt:lpstr>Nawigowanie po systemie</vt:lpstr>
      <vt:lpstr>Operacje na plikach i katalogach</vt:lpstr>
      <vt:lpstr>Przydatne komendy</vt:lpstr>
      <vt:lpstr>Przydatne komendy*</vt:lpstr>
      <vt:lpstr>Zmienne środowiskowe</vt:lpstr>
      <vt:lpstr>Skróty klawiszowe</vt:lpstr>
      <vt:lpstr>Vim</vt:lpstr>
      <vt:lpstr>Vim</vt:lpstr>
      <vt:lpstr>Przekierowania</vt:lpstr>
      <vt:lpstr>Zadanie</vt:lpstr>
      <vt:lpstr>Zadanie</vt:lpstr>
      <vt:lpstr>Bash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science – Warszawa 15.09.2018</dc:title>
  <dc:creator>Kamil Pazik</dc:creator>
  <cp:lastModifiedBy>Kamil Pazik</cp:lastModifiedBy>
  <cp:revision>88</cp:revision>
  <dcterms:created xsi:type="dcterms:W3CDTF">2018-09-14T20:24:33Z</dcterms:created>
  <dcterms:modified xsi:type="dcterms:W3CDTF">2018-10-12T22:50:34Z</dcterms:modified>
</cp:coreProperties>
</file>

<file path=docProps/thumbnail.jpeg>
</file>